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9" r:id="rId2"/>
    <p:sldId id="290" r:id="rId3"/>
    <p:sldId id="285" r:id="rId4"/>
    <p:sldId id="284" r:id="rId5"/>
    <p:sldId id="291" r:id="rId6"/>
    <p:sldId id="292" r:id="rId7"/>
    <p:sldId id="293" r:id="rId8"/>
    <p:sldId id="294" r:id="rId9"/>
    <p:sldId id="296" r:id="rId10"/>
    <p:sldId id="295" r:id="rId11"/>
    <p:sldId id="297" r:id="rId12"/>
    <p:sldId id="298" r:id="rId13"/>
    <p:sldId id="299" r:id="rId14"/>
    <p:sldId id="286" r:id="rId15"/>
    <p:sldId id="266" r:id="rId16"/>
    <p:sldId id="272" r:id="rId17"/>
    <p:sldId id="300"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42D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54" y="2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矩形 1"/>
          <p:cNvSpPr/>
          <p:nvPr userDrawn="1"/>
        </p:nvSpPr>
        <p:spPr>
          <a:xfrm>
            <a:off x="-152399" y="1719016"/>
            <a:ext cx="8458200" cy="1441240"/>
          </a:xfrm>
          <a:custGeom>
            <a:avLst/>
            <a:gdLst>
              <a:gd name="connsiteX0" fmla="*/ 0 w 6819900"/>
              <a:gd name="connsiteY0" fmla="*/ 0 h 1422190"/>
              <a:gd name="connsiteX1" fmla="*/ 6819900 w 6819900"/>
              <a:gd name="connsiteY1" fmla="*/ 0 h 1422190"/>
              <a:gd name="connsiteX2" fmla="*/ 6819900 w 6819900"/>
              <a:gd name="connsiteY2" fmla="*/ 1422190 h 1422190"/>
              <a:gd name="connsiteX3" fmla="*/ 0 w 6819900"/>
              <a:gd name="connsiteY3" fmla="*/ 1422190 h 1422190"/>
              <a:gd name="connsiteX4" fmla="*/ 0 w 6819900"/>
              <a:gd name="connsiteY4" fmla="*/ 0 h 1422190"/>
              <a:gd name="connsiteX0" fmla="*/ 0 w 8458200"/>
              <a:gd name="connsiteY0" fmla="*/ 0 h 1441240"/>
              <a:gd name="connsiteX1" fmla="*/ 6819900 w 8458200"/>
              <a:gd name="connsiteY1" fmla="*/ 0 h 1441240"/>
              <a:gd name="connsiteX2" fmla="*/ 8458200 w 8458200"/>
              <a:gd name="connsiteY2" fmla="*/ 1441240 h 1441240"/>
              <a:gd name="connsiteX3" fmla="*/ 0 w 8458200"/>
              <a:gd name="connsiteY3" fmla="*/ 1422190 h 1441240"/>
              <a:gd name="connsiteX4" fmla="*/ 0 w 8458200"/>
              <a:gd name="connsiteY4" fmla="*/ 0 h 1441240"/>
              <a:gd name="connsiteX0" fmla="*/ 0 w 8458200"/>
              <a:gd name="connsiteY0" fmla="*/ 0 h 1441240"/>
              <a:gd name="connsiteX1" fmla="*/ 6819900 w 8458200"/>
              <a:gd name="connsiteY1" fmla="*/ 342900 h 1441240"/>
              <a:gd name="connsiteX2" fmla="*/ 8458200 w 8458200"/>
              <a:gd name="connsiteY2" fmla="*/ 1441240 h 1441240"/>
              <a:gd name="connsiteX3" fmla="*/ 0 w 8458200"/>
              <a:gd name="connsiteY3" fmla="*/ 1422190 h 1441240"/>
              <a:gd name="connsiteX4" fmla="*/ 0 w 8458200"/>
              <a:gd name="connsiteY4" fmla="*/ 0 h 1441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1441240">
                <a:moveTo>
                  <a:pt x="0" y="0"/>
                </a:moveTo>
                <a:lnTo>
                  <a:pt x="6819900" y="342900"/>
                </a:lnTo>
                <a:lnTo>
                  <a:pt x="8458200" y="14412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
        <p:nvSpPr>
          <p:cNvPr id="8" name="矩形 2"/>
          <p:cNvSpPr/>
          <p:nvPr userDrawn="1"/>
        </p:nvSpPr>
        <p:spPr>
          <a:xfrm>
            <a:off x="-152399" y="3141206"/>
            <a:ext cx="5886603" cy="1422190"/>
          </a:xfrm>
          <a:custGeom>
            <a:avLst/>
            <a:gdLst>
              <a:gd name="connsiteX0" fmla="*/ 0 w 5315103"/>
              <a:gd name="connsiteY0" fmla="*/ 0 h 1422190"/>
              <a:gd name="connsiteX1" fmla="*/ 5315103 w 5315103"/>
              <a:gd name="connsiteY1" fmla="*/ 0 h 1422190"/>
              <a:gd name="connsiteX2" fmla="*/ 5315103 w 5315103"/>
              <a:gd name="connsiteY2" fmla="*/ 1422190 h 1422190"/>
              <a:gd name="connsiteX3" fmla="*/ 0 w 5315103"/>
              <a:gd name="connsiteY3" fmla="*/ 1422190 h 1422190"/>
              <a:gd name="connsiteX4" fmla="*/ 0 w 5315103"/>
              <a:gd name="connsiteY4" fmla="*/ 0 h 1422190"/>
              <a:gd name="connsiteX0" fmla="*/ 0 w 5886603"/>
              <a:gd name="connsiteY0" fmla="*/ 19050 h 1441240"/>
              <a:gd name="connsiteX1" fmla="*/ 5886603 w 5886603"/>
              <a:gd name="connsiteY1" fmla="*/ 0 h 1441240"/>
              <a:gd name="connsiteX2" fmla="*/ 5315103 w 5886603"/>
              <a:gd name="connsiteY2" fmla="*/ 1441240 h 1441240"/>
              <a:gd name="connsiteX3" fmla="*/ 0 w 5886603"/>
              <a:gd name="connsiteY3" fmla="*/ 1441240 h 1441240"/>
              <a:gd name="connsiteX4" fmla="*/ 0 w 5886603"/>
              <a:gd name="connsiteY4" fmla="*/ 19050 h 1441240"/>
              <a:gd name="connsiteX0" fmla="*/ 0 w 5886603"/>
              <a:gd name="connsiteY0" fmla="*/ 19050 h 1441240"/>
              <a:gd name="connsiteX1" fmla="*/ 5886603 w 5886603"/>
              <a:gd name="connsiteY1" fmla="*/ 0 h 1441240"/>
              <a:gd name="connsiteX2" fmla="*/ 5124603 w 5886603"/>
              <a:gd name="connsiteY2" fmla="*/ 1307890 h 1441240"/>
              <a:gd name="connsiteX3" fmla="*/ 0 w 5886603"/>
              <a:gd name="connsiteY3" fmla="*/ 1441240 h 1441240"/>
              <a:gd name="connsiteX4" fmla="*/ 0 w 5886603"/>
              <a:gd name="connsiteY4" fmla="*/ 19050 h 1441240"/>
              <a:gd name="connsiteX0" fmla="*/ 0 w 5867553"/>
              <a:gd name="connsiteY0" fmla="*/ 38100 h 1460290"/>
              <a:gd name="connsiteX1" fmla="*/ 5867553 w 5867553"/>
              <a:gd name="connsiteY1" fmla="*/ 0 h 1460290"/>
              <a:gd name="connsiteX2" fmla="*/ 5124603 w 5867553"/>
              <a:gd name="connsiteY2" fmla="*/ 1326940 h 1460290"/>
              <a:gd name="connsiteX3" fmla="*/ 0 w 5867553"/>
              <a:gd name="connsiteY3" fmla="*/ 1460290 h 1460290"/>
              <a:gd name="connsiteX4" fmla="*/ 0 w 5867553"/>
              <a:gd name="connsiteY4" fmla="*/ 38100 h 1460290"/>
              <a:gd name="connsiteX0" fmla="*/ 0 w 5886603"/>
              <a:gd name="connsiteY0" fmla="*/ 0 h 1422190"/>
              <a:gd name="connsiteX1" fmla="*/ 5886603 w 5886603"/>
              <a:gd name="connsiteY1" fmla="*/ 19050 h 1422190"/>
              <a:gd name="connsiteX2" fmla="*/ 5124603 w 5886603"/>
              <a:gd name="connsiteY2" fmla="*/ 1288840 h 1422190"/>
              <a:gd name="connsiteX3" fmla="*/ 0 w 5886603"/>
              <a:gd name="connsiteY3" fmla="*/ 1422190 h 1422190"/>
              <a:gd name="connsiteX4" fmla="*/ 0 w 5886603"/>
              <a:gd name="connsiteY4" fmla="*/ 0 h 1422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6603" h="1422190">
                <a:moveTo>
                  <a:pt x="0" y="0"/>
                </a:moveTo>
                <a:lnTo>
                  <a:pt x="5886603" y="19050"/>
                </a:lnTo>
                <a:lnTo>
                  <a:pt x="5124603" y="1288840"/>
                </a:lnTo>
                <a:lnTo>
                  <a:pt x="0" y="1422190"/>
                </a:lnTo>
                <a:lnTo>
                  <a:pt x="0" y="0"/>
                </a:lnTo>
                <a:close/>
              </a:path>
            </a:pathLst>
          </a:cu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a:solidFill>
                <a:schemeClr val="bg1"/>
              </a:solidFill>
            </a:endParaRPr>
          </a:p>
        </p:txBody>
      </p:sp>
    </p:spTree>
    <p:extLst>
      <p:ext uri="{BB962C8B-B14F-4D97-AF65-F5344CB8AC3E}">
        <p14:creationId xmlns:p14="http://schemas.microsoft.com/office/powerpoint/2010/main" val="1413729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3" name="直接连接符 2"/>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文本占位符 5"/>
          <p:cNvSpPr>
            <a:spLocks noGrp="1"/>
          </p:cNvSpPr>
          <p:nvPr>
            <p:ph type="body" sz="quarter" idx="10" hasCustomPrompt="1"/>
          </p:nvPr>
        </p:nvSpPr>
        <p:spPr>
          <a:xfrm>
            <a:off x="4568248" y="477910"/>
            <a:ext cx="3213677" cy="568180"/>
          </a:xfrm>
          <a:prstGeom prst="rect">
            <a:avLst/>
          </a:prstGeom>
        </p:spPr>
        <p:txBody>
          <a:bodyPr/>
          <a:lstStyle>
            <a:lvl1pPr marL="0" indent="0">
              <a:buNone/>
              <a:defRPr b="1">
                <a:solidFill>
                  <a:schemeClr val="bg1"/>
                </a:solidFill>
              </a:defRPr>
            </a:lvl1pPr>
          </a:lstStyle>
          <a:p>
            <a:pPr lvl="0"/>
            <a:r>
              <a:rPr lang="zh-CN" altLang="en-US" dirty="0"/>
              <a:t>单击此处添加文本</a:t>
            </a:r>
          </a:p>
        </p:txBody>
      </p:sp>
    </p:spTree>
    <p:extLst>
      <p:ext uri="{BB962C8B-B14F-4D97-AF65-F5344CB8AC3E}">
        <p14:creationId xmlns:p14="http://schemas.microsoft.com/office/powerpoint/2010/main" val="3538103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7" name="等腰三角形 6"/>
          <p:cNvSpPr/>
          <p:nvPr userDrawn="1"/>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48661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grpSp>
        <p:nvGrpSpPr>
          <p:cNvPr id="8" name="组合 7"/>
          <p:cNvGrpSpPr/>
          <p:nvPr userDrawn="1"/>
        </p:nvGrpSpPr>
        <p:grpSpPr>
          <a:xfrm rot="5400000">
            <a:off x="904873" y="-1990273"/>
            <a:ext cx="6124575" cy="6858001"/>
            <a:chOff x="-885826" y="-1"/>
            <a:chExt cx="6124575" cy="6858001"/>
          </a:xfrm>
        </p:grpSpPr>
        <p:sp>
          <p:nvSpPr>
            <p:cNvPr id="9" name="等腰三角形 8"/>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userDrawn="1"/>
        </p:nvGrpSpPr>
        <p:grpSpPr>
          <a:xfrm rot="16200000">
            <a:off x="904874" y="1215512"/>
            <a:ext cx="6124575" cy="6858001"/>
            <a:chOff x="-885826" y="-1"/>
            <a:chExt cx="6124575" cy="6858001"/>
          </a:xfrm>
        </p:grpSpPr>
        <p:sp>
          <p:nvSpPr>
            <p:cNvPr id="12" name="等腰三角形 11"/>
            <p:cNvSpPr/>
            <p:nvPr/>
          </p:nvSpPr>
          <p:spPr>
            <a:xfrm rot="5400000">
              <a:off x="-881063" y="738187"/>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1624013" y="738186"/>
              <a:ext cx="6858000" cy="5381625"/>
            </a:xfrm>
            <a:prstGeom prst="triangle">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89501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cxnSp>
        <p:nvCxnSpPr>
          <p:cNvPr id="10" name="直接连接符 9"/>
          <p:cNvCxnSpPr/>
          <p:nvPr userDrawn="1"/>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761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350" y="-1"/>
            <a:ext cx="12325350" cy="6866809"/>
          </a:xfrm>
          <a:prstGeom prst="rect">
            <a:avLst/>
          </a:prstGeom>
        </p:spPr>
      </p:pic>
      <p:sp>
        <p:nvSpPr>
          <p:cNvPr id="6" name="矩形 1"/>
          <p:cNvSpPr/>
          <p:nvPr userDrawn="1"/>
        </p:nvSpPr>
        <p:spPr>
          <a:xfrm>
            <a:off x="2266950" y="2076450"/>
            <a:ext cx="7647842" cy="2266950"/>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1"/>
          <p:cNvSpPr/>
          <p:nvPr userDrawn="1"/>
        </p:nvSpPr>
        <p:spPr>
          <a:xfrm>
            <a:off x="1790700" y="1905000"/>
            <a:ext cx="8376474" cy="2679739"/>
          </a:xfrm>
          <a:custGeom>
            <a:avLst/>
            <a:gdLst>
              <a:gd name="connsiteX0" fmla="*/ 0 w 4819650"/>
              <a:gd name="connsiteY0" fmla="*/ 0 h 1885950"/>
              <a:gd name="connsiteX1" fmla="*/ 4819650 w 4819650"/>
              <a:gd name="connsiteY1" fmla="*/ 0 h 1885950"/>
              <a:gd name="connsiteX2" fmla="*/ 4819650 w 4819650"/>
              <a:gd name="connsiteY2" fmla="*/ 1885950 h 1885950"/>
              <a:gd name="connsiteX3" fmla="*/ 0 w 4819650"/>
              <a:gd name="connsiteY3" fmla="*/ 1885950 h 1885950"/>
              <a:gd name="connsiteX4" fmla="*/ 0 w 4819650"/>
              <a:gd name="connsiteY4" fmla="*/ 0 h 1885950"/>
              <a:gd name="connsiteX0" fmla="*/ 0 w 5295900"/>
              <a:gd name="connsiteY0" fmla="*/ 0 h 1885950"/>
              <a:gd name="connsiteX1" fmla="*/ 5295900 w 5295900"/>
              <a:gd name="connsiteY1" fmla="*/ 304800 h 1885950"/>
              <a:gd name="connsiteX2" fmla="*/ 4819650 w 5295900"/>
              <a:gd name="connsiteY2" fmla="*/ 1885950 h 1885950"/>
              <a:gd name="connsiteX3" fmla="*/ 0 w 5295900"/>
              <a:gd name="connsiteY3" fmla="*/ 1885950 h 1885950"/>
              <a:gd name="connsiteX4" fmla="*/ 0 w 5295900"/>
              <a:gd name="connsiteY4" fmla="*/ 0 h 1885950"/>
              <a:gd name="connsiteX0" fmla="*/ 0 w 5295900"/>
              <a:gd name="connsiteY0" fmla="*/ 0 h 1885950"/>
              <a:gd name="connsiteX1" fmla="*/ 5295900 w 5295900"/>
              <a:gd name="connsiteY1" fmla="*/ 304800 h 1885950"/>
              <a:gd name="connsiteX2" fmla="*/ 4724400 w 5295900"/>
              <a:gd name="connsiteY2" fmla="*/ 1638300 h 1885950"/>
              <a:gd name="connsiteX3" fmla="*/ 0 w 5295900"/>
              <a:gd name="connsiteY3" fmla="*/ 1885950 h 1885950"/>
              <a:gd name="connsiteX4" fmla="*/ 0 w 5295900"/>
              <a:gd name="connsiteY4" fmla="*/ 0 h 1885950"/>
              <a:gd name="connsiteX0" fmla="*/ 609600 w 5905500"/>
              <a:gd name="connsiteY0" fmla="*/ 0 h 2400300"/>
              <a:gd name="connsiteX1" fmla="*/ 5905500 w 5905500"/>
              <a:gd name="connsiteY1" fmla="*/ 304800 h 2400300"/>
              <a:gd name="connsiteX2" fmla="*/ 5334000 w 5905500"/>
              <a:gd name="connsiteY2" fmla="*/ 1638300 h 2400300"/>
              <a:gd name="connsiteX3" fmla="*/ 0 w 5905500"/>
              <a:gd name="connsiteY3" fmla="*/ 2400300 h 2400300"/>
              <a:gd name="connsiteX4" fmla="*/ 609600 w 5905500"/>
              <a:gd name="connsiteY4" fmla="*/ 0 h 2400300"/>
              <a:gd name="connsiteX0" fmla="*/ 895350 w 5905500"/>
              <a:gd name="connsiteY0" fmla="*/ 247650 h 2095500"/>
              <a:gd name="connsiteX1" fmla="*/ 5905500 w 5905500"/>
              <a:gd name="connsiteY1" fmla="*/ 0 h 2095500"/>
              <a:gd name="connsiteX2" fmla="*/ 5334000 w 5905500"/>
              <a:gd name="connsiteY2" fmla="*/ 1333500 h 2095500"/>
              <a:gd name="connsiteX3" fmla="*/ 0 w 5905500"/>
              <a:gd name="connsiteY3" fmla="*/ 2095500 h 2095500"/>
              <a:gd name="connsiteX4" fmla="*/ 895350 w 5905500"/>
              <a:gd name="connsiteY4" fmla="*/ 247650 h 2095500"/>
              <a:gd name="connsiteX0" fmla="*/ 685800 w 5905500"/>
              <a:gd name="connsiteY0" fmla="*/ 38100 h 2095500"/>
              <a:gd name="connsiteX1" fmla="*/ 5905500 w 5905500"/>
              <a:gd name="connsiteY1" fmla="*/ 0 h 2095500"/>
              <a:gd name="connsiteX2" fmla="*/ 5334000 w 5905500"/>
              <a:gd name="connsiteY2" fmla="*/ 1333500 h 2095500"/>
              <a:gd name="connsiteX3" fmla="*/ 0 w 5905500"/>
              <a:gd name="connsiteY3" fmla="*/ 2095500 h 2095500"/>
              <a:gd name="connsiteX4" fmla="*/ 685800 w 5905500"/>
              <a:gd name="connsiteY4" fmla="*/ 38100 h 2095500"/>
              <a:gd name="connsiteX0" fmla="*/ 628650 w 5848350"/>
              <a:gd name="connsiteY0" fmla="*/ 38100 h 1733550"/>
              <a:gd name="connsiteX1" fmla="*/ 5848350 w 5848350"/>
              <a:gd name="connsiteY1" fmla="*/ 0 h 1733550"/>
              <a:gd name="connsiteX2" fmla="*/ 5276850 w 5848350"/>
              <a:gd name="connsiteY2" fmla="*/ 1333500 h 1733550"/>
              <a:gd name="connsiteX3" fmla="*/ 0 w 5848350"/>
              <a:gd name="connsiteY3" fmla="*/ 1733550 h 1733550"/>
              <a:gd name="connsiteX4" fmla="*/ 628650 w 5848350"/>
              <a:gd name="connsiteY4" fmla="*/ 3810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8350" h="1733550">
                <a:moveTo>
                  <a:pt x="628650" y="38100"/>
                </a:moveTo>
                <a:lnTo>
                  <a:pt x="5848350" y="0"/>
                </a:lnTo>
                <a:lnTo>
                  <a:pt x="5276850" y="1333500"/>
                </a:lnTo>
                <a:lnTo>
                  <a:pt x="0" y="1733550"/>
                </a:lnTo>
                <a:lnTo>
                  <a:pt x="628650" y="38100"/>
                </a:lnTo>
                <a:close/>
              </a:path>
            </a:pathLst>
          </a:custGeom>
          <a:noFill/>
          <a:ln w="38100">
            <a:solidFill>
              <a:srgbClr val="42D2C4"/>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userDrawn="1"/>
        </p:nvSpPr>
        <p:spPr>
          <a:xfrm>
            <a:off x="4469104" y="4822836"/>
            <a:ext cx="3019665" cy="400105"/>
          </a:xfrm>
          <a:prstGeom prst="rect">
            <a:avLst/>
          </a:prstGeom>
          <a:solidFill>
            <a:schemeClr val="bg1"/>
          </a:solidFill>
        </p:spPr>
        <p:txBody>
          <a:bodyPr wrap="none" lIns="91436" tIns="45718" rIns="91436" bIns="45718">
            <a:spAutoFit/>
          </a:bodyPr>
          <a:lstStyle/>
          <a:p>
            <a:r>
              <a:rPr kumimoji="1" lang="en-US" altLang="zh-CN" sz="2000" dirty="0"/>
              <a:t>PRESENTED</a:t>
            </a:r>
            <a:r>
              <a:rPr kumimoji="1" lang="zh-CN" altLang="en-US" sz="2000" dirty="0"/>
              <a:t> </a:t>
            </a:r>
            <a:r>
              <a:rPr kumimoji="1" lang="en-US" altLang="zh-CN" sz="2000" dirty="0"/>
              <a:t>BY</a:t>
            </a:r>
            <a:r>
              <a:rPr kumimoji="1" lang="zh-CN" altLang="en-US" sz="2000" dirty="0"/>
              <a:t> </a:t>
            </a:r>
            <a:r>
              <a:rPr kumimoji="1" lang="en-US" altLang="zh-CN" sz="2000" dirty="0"/>
              <a:t>OFFICEPLUS</a:t>
            </a:r>
          </a:p>
        </p:txBody>
      </p:sp>
    </p:spTree>
    <p:extLst>
      <p:ext uri="{BB962C8B-B14F-4D97-AF65-F5344CB8AC3E}">
        <p14:creationId xmlns:p14="http://schemas.microsoft.com/office/powerpoint/2010/main" val="63297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E73A1C"/>
        </a:solidFill>
        <a:effectLst/>
      </p:bgPr>
    </p:bg>
    <p:spTree>
      <p:nvGrpSpPr>
        <p:cNvPr id="1" name=""/>
        <p:cNvGrpSpPr/>
        <p:nvPr/>
      </p:nvGrpSpPr>
      <p:grpSpPr>
        <a:xfrm>
          <a:off x="0" y="0"/>
          <a:ext cx="0" cy="0"/>
          <a:chOff x="0" y="0"/>
          <a:chExt cx="0" cy="0"/>
        </a:xfrm>
      </p:grpSpPr>
      <p:sp>
        <p:nvSpPr>
          <p:cNvPr id="5" name="矩形 4"/>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Segoe UI Light"/>
                <a:cs typeface="Segoe UI Light"/>
              </a:rPr>
              <a:t>标注</a:t>
            </a:r>
          </a:p>
        </p:txBody>
      </p:sp>
      <p:sp>
        <p:nvSpPr>
          <p:cNvPr id="6" name="矩形 5"/>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字体使用 </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行距</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背景图片出处</a:t>
            </a: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声明</a:t>
            </a:r>
            <a:endParaRPr lang="en-US" altLang="zh-CN" sz="1333" dirty="0">
              <a:solidFill>
                <a:srgbClr val="FFFFFF"/>
              </a:solidFill>
              <a:latin typeface="Segoe UI Light"/>
              <a:cs typeface="Segoe UI Light"/>
            </a:endParaRPr>
          </a:p>
        </p:txBody>
      </p:sp>
      <p:sp>
        <p:nvSpPr>
          <p:cNvPr id="7" name="矩形 6"/>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Segoe UI Light"/>
                <a:cs typeface="Segoe UI Light"/>
              </a:rPr>
              <a:t>英文 </a:t>
            </a:r>
            <a:r>
              <a:rPr lang="en-US" altLang="zh-CN" sz="1333" dirty="0">
                <a:solidFill>
                  <a:srgbClr val="FFFFFF"/>
                </a:solidFill>
                <a:latin typeface="Segoe UI Light"/>
                <a:cs typeface="Segoe UI Light"/>
              </a:rPr>
              <a:t>Calibri</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中文 微软雅黑</a:t>
            </a: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zh-CN" altLang="en-US" sz="1333" dirty="0">
                <a:solidFill>
                  <a:srgbClr val="FFFFFF"/>
                </a:solidFill>
                <a:latin typeface="Segoe UI Light"/>
                <a:cs typeface="Segoe UI Light"/>
              </a:rPr>
              <a:t>正文 </a:t>
            </a:r>
            <a:r>
              <a:rPr lang="en-US" altLang="zh-CN" sz="1333" dirty="0">
                <a:solidFill>
                  <a:srgbClr val="FFFFFF"/>
                </a:solidFill>
                <a:latin typeface="Segoe UI Light"/>
                <a:cs typeface="Segoe UI Light"/>
              </a:rPr>
              <a:t>1.3</a:t>
            </a: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endParaRPr lang="en-US" altLang="zh-CN" sz="1333" dirty="0">
              <a:solidFill>
                <a:srgbClr val="FFFFFF"/>
              </a:solidFill>
              <a:latin typeface="Segoe UI Light"/>
              <a:cs typeface="Segoe UI Light"/>
            </a:endParaRPr>
          </a:p>
          <a:p>
            <a:pPr defTabSz="609585">
              <a:lnSpc>
                <a:spcPct val="130000"/>
              </a:lnSpc>
            </a:pPr>
            <a:r>
              <a:rPr lang="en-US" altLang="zh-CN" sz="1333" dirty="0" err="1">
                <a:solidFill>
                  <a:srgbClr val="FFFFFF"/>
                </a:solidFill>
                <a:latin typeface="Segoe UI Light"/>
                <a:cs typeface="Segoe UI Light"/>
              </a:rPr>
              <a:t>cn.bing.com</a:t>
            </a: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endParaRPr lang="zh-CN" altLang="en-US" sz="1333" dirty="0">
              <a:solidFill>
                <a:srgbClr val="FFFFFF"/>
              </a:solidFill>
              <a:latin typeface="Segoe UI Light"/>
              <a:cs typeface="Segoe UI Light"/>
            </a:endParaRPr>
          </a:p>
          <a:p>
            <a:pPr defTabSz="609585">
              <a:lnSpc>
                <a:spcPct val="130000"/>
              </a:lnSpc>
            </a:pPr>
            <a:r>
              <a:rPr lang="zh-CN" altLang="en-US" sz="1333" dirty="0">
                <a:solidFill>
                  <a:prstClr val="white"/>
                </a:solidFill>
              </a:rPr>
              <a:t>互联网是一个开放共享的平台</a:t>
            </a:r>
          </a:p>
          <a:p>
            <a:pPr defTabSz="609585">
              <a:lnSpc>
                <a:spcPct val="130000"/>
              </a:lnSpc>
            </a:pPr>
            <a:r>
              <a:rPr lang="zh-CN" altLang="en-US" sz="1333" dirty="0">
                <a:solidFill>
                  <a:prstClr val="white"/>
                </a:solidFill>
              </a:rPr>
              <a:t>Office</a:t>
            </a:r>
            <a:r>
              <a:rPr lang="en-US" altLang="zh-CN" sz="1333" dirty="0">
                <a:solidFill>
                  <a:prstClr val="white"/>
                </a:solidFill>
              </a:rPr>
              <a:t>PLUS </a:t>
            </a:r>
            <a:r>
              <a:rPr lang="zh-CN" altLang="en-US" sz="1333" dirty="0">
                <a:solidFill>
                  <a:prstClr val="white"/>
                </a:solidFill>
              </a:rPr>
              <a:t>部分设计灵感与元素来源于网络</a:t>
            </a:r>
          </a:p>
          <a:p>
            <a:pPr defTabSz="609585">
              <a:lnSpc>
                <a:spcPct val="130000"/>
              </a:lnSpc>
            </a:pPr>
            <a:r>
              <a:rPr lang="zh-CN" altLang="en-US" sz="1333" dirty="0">
                <a:solidFill>
                  <a:prstClr val="white"/>
                </a:solidFill>
              </a:rPr>
              <a:t>如有建议请联系officeplus@microsoft.com</a:t>
            </a:r>
            <a:endParaRPr lang="en-US" altLang="zh-CN" sz="1333" dirty="0">
              <a:solidFill>
                <a:srgbClr val="FFFFFF"/>
              </a:solidFill>
              <a:latin typeface="Segoe UI Light"/>
              <a:cs typeface="Segoe UI Light"/>
            </a:endParaRPr>
          </a:p>
        </p:txBody>
      </p:sp>
      <p:sp>
        <p:nvSpPr>
          <p:cNvPr id="8" name="矩形 7"/>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p14="http://schemas.microsoft.com/office/powerpoint/2010/main" val="816434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hlinkClick r:id="rId2"/>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431" y="2521041"/>
            <a:ext cx="3177903" cy="418585"/>
          </a:xfrm>
          <a:prstGeom prst="rect">
            <a:avLst/>
          </a:prstGeom>
        </p:spPr>
      </p:pic>
      <p:sp>
        <p:nvSpPr>
          <p:cNvPr id="9" name="文本框 8"/>
          <p:cNvSpPr txBox="1"/>
          <p:nvPr userDrawn="1"/>
        </p:nvSpPr>
        <p:spPr>
          <a:xfrm>
            <a:off x="4259746" y="3740751"/>
            <a:ext cx="3347390" cy="297454"/>
          </a:xfrm>
          <a:prstGeom prst="rect">
            <a:avLst/>
          </a:prstGeom>
          <a:noFill/>
        </p:spPr>
        <p:txBody>
          <a:bodyPr wrap="none" rtlCol="0">
            <a:spAutoFit/>
          </a:bodyPr>
          <a:lstStyle/>
          <a:p>
            <a:pPr algn="ctr"/>
            <a:r>
              <a:rPr kumimoji="1" lang="zh-CN" altLang="en-US" sz="1333" dirty="0">
                <a:solidFill>
                  <a:schemeClr val="tx1">
                    <a:lumMod val="75000"/>
                    <a:lumOff val="25000"/>
                  </a:schemeClr>
                </a:solidFill>
              </a:rPr>
              <a:t>点击</a:t>
            </a:r>
            <a:r>
              <a:rPr kumimoji="1" lang="en-US" altLang="zh-CN" sz="1333" dirty="0">
                <a:solidFill>
                  <a:schemeClr val="tx1">
                    <a:lumMod val="75000"/>
                    <a:lumOff val="25000"/>
                  </a:schemeClr>
                </a:solidFill>
              </a:rPr>
              <a:t>Logo</a:t>
            </a:r>
            <a:r>
              <a:rPr kumimoji="1" lang="zh-CN" altLang="en-US" sz="1333" dirty="0">
                <a:solidFill>
                  <a:schemeClr val="tx1">
                    <a:lumMod val="75000"/>
                    <a:lumOff val="25000"/>
                  </a:schemeClr>
                </a:solidFill>
              </a:rPr>
              <a:t>获取更多优质模板（放映模式）</a:t>
            </a:r>
          </a:p>
        </p:txBody>
      </p:sp>
    </p:spTree>
    <p:extLst>
      <p:ext uri="{BB962C8B-B14F-4D97-AF65-F5344CB8AC3E}">
        <p14:creationId xmlns:p14="http://schemas.microsoft.com/office/powerpoint/2010/main" val="181316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8" name="OfficePLUS-1">
            <a:hlinkClick r:id="rId2"/>
            <a:extLst>
              <a:ext uri="{FF2B5EF4-FFF2-40B4-BE49-F238E27FC236}">
                <a16:creationId xmlns:a16="http://schemas.microsoft.com/office/drawing/2014/main" id="{72B76180-DAF0-45AB-9383-22CA5F9EA4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3799" y="317410"/>
            <a:ext cx="1828800" cy="243840"/>
          </a:xfrm>
          <a:prstGeom prst="rect">
            <a:avLst/>
          </a:prstGeom>
        </p:spPr>
      </p:pic>
    </p:spTree>
    <p:extLst>
      <p:ext uri="{BB962C8B-B14F-4D97-AF65-F5344CB8AC3E}">
        <p14:creationId xmlns:p14="http://schemas.microsoft.com/office/powerpoint/2010/main" val="8332816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31739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8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9.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fficePLUS.cn-1">
            <a:extLst>
              <a:ext uri="{FF2B5EF4-FFF2-40B4-BE49-F238E27FC236}">
                <a16:creationId xmlns:a16="http://schemas.microsoft.com/office/drawing/2014/main" id="{3278F1DB-97D0-49DE-AFC3-3A678A6386AB}"/>
              </a:ext>
            </a:extLst>
          </p:cNvPr>
          <p:cNvPicPr>
            <a:picLocks noChangeAspect="1"/>
          </p:cNvPicPr>
          <p:nvPr/>
        </p:nvPicPr>
        <p:blipFill>
          <a:blip r:embed="rId2" cstate="print">
            <a:extLst>
              <a:ext uri="{28A0092B-C50C-407E-A947-70E740481C1C}">
                <a14:useLocalDpi xmlns:a14="http://schemas.microsoft.com/office/drawing/2010/main" val="0"/>
              </a:ext>
            </a:extLst>
          </a:blip>
          <a:srcRect b="1546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OfficePLUS.cn-2">
            <a:extLst>
              <a:ext uri="{FF2B5EF4-FFF2-40B4-BE49-F238E27FC236}">
                <a16:creationId xmlns:a16="http://schemas.microsoft.com/office/drawing/2014/main" id="{8B843A01-EC78-4ACC-9896-03B0D9978E75}"/>
              </a:ext>
            </a:extLst>
          </p:cNvPr>
          <p:cNvSpPr/>
          <p:nvPr/>
        </p:nvSpPr>
        <p:spPr>
          <a:xfrm>
            <a:off x="4485830" y="5327967"/>
            <a:ext cx="3220339" cy="494293"/>
          </a:xfrm>
          <a:prstGeom prst="roundRect">
            <a:avLst>
              <a:gd name="adj" fmla="val 50000"/>
            </a:avLst>
          </a:prstGeom>
          <a:noFill/>
          <a:ln>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1" name="OfficePLUS.cn-3">
            <a:extLst>
              <a:ext uri="{FF2B5EF4-FFF2-40B4-BE49-F238E27FC236}">
                <a16:creationId xmlns:a16="http://schemas.microsoft.com/office/drawing/2014/main" id="{D9F6D73C-2BD7-4798-A9A0-2951B49466ED}"/>
              </a:ext>
            </a:extLst>
          </p:cNvPr>
          <p:cNvSpPr/>
          <p:nvPr/>
        </p:nvSpPr>
        <p:spPr>
          <a:xfrm flipH="1">
            <a:off x="4523575" y="5382845"/>
            <a:ext cx="3144849" cy="384537"/>
          </a:xfrm>
          <a:prstGeom prst="roundRect">
            <a:avLst>
              <a:gd name="adj" fmla="val 50000"/>
            </a:avLst>
          </a:prstGeom>
          <a:noFill/>
          <a:ln w="9525">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23" name="OfficePLUS.cn-4">
            <a:extLst>
              <a:ext uri="{FF2B5EF4-FFF2-40B4-BE49-F238E27FC236}">
                <a16:creationId xmlns:a16="http://schemas.microsoft.com/office/drawing/2014/main" id="{E2583303-4628-4803-9BAC-DD37F4FEB50D}"/>
              </a:ext>
            </a:extLst>
          </p:cNvPr>
          <p:cNvSpPr txBox="1"/>
          <p:nvPr/>
        </p:nvSpPr>
        <p:spPr>
          <a:xfrm>
            <a:off x="4635499" y="5375058"/>
            <a:ext cx="2921000" cy="400110"/>
          </a:xfrm>
          <a:prstGeom prst="rect">
            <a:avLst/>
          </a:prstGeom>
          <a:noFill/>
        </p:spPr>
        <p:txBody>
          <a:bodyPr wrap="square" rtlCol="0">
            <a:spAutoFit/>
          </a:bodyPr>
          <a:lstStyle/>
          <a:p>
            <a:pPr algn="ctr"/>
            <a:r>
              <a:rPr lang="zh-CN" altLang="en-US" sz="2000" dirty="0">
                <a:solidFill>
                  <a:schemeClr val="bg1"/>
                </a:solidFill>
                <a:cs typeface="+mn-ea"/>
                <a:sym typeface="+mn-lt"/>
              </a:rPr>
              <a:t>汇报人：逯润雨</a:t>
            </a:r>
          </a:p>
        </p:txBody>
      </p:sp>
      <p:sp>
        <p:nvSpPr>
          <p:cNvPr id="2" name="OfficePLUS.cn-6">
            <a:extLst>
              <a:ext uri="{FF2B5EF4-FFF2-40B4-BE49-F238E27FC236}">
                <a16:creationId xmlns:a16="http://schemas.microsoft.com/office/drawing/2014/main" id="{F9FC7A2B-8DD2-4B3A-963A-5CE7DD418A89}"/>
              </a:ext>
            </a:extLst>
          </p:cNvPr>
          <p:cNvSpPr txBox="1"/>
          <p:nvPr/>
        </p:nvSpPr>
        <p:spPr>
          <a:xfrm>
            <a:off x="5295491" y="2927430"/>
            <a:ext cx="4698722" cy="1446550"/>
          </a:xfrm>
          <a:prstGeom prst="rect">
            <a:avLst/>
          </a:prstGeom>
        </p:spPr>
        <p:txBody>
          <a:bodyPr wrap="none">
            <a:spAutoFit/>
          </a:bodyPr>
          <a:lstStyle>
            <a:defPPr>
              <a:defRPr lang="zh-CN"/>
            </a:defPPr>
            <a:lvl1pPr>
              <a:defRPr sz="8800" i="1">
                <a:gradFill>
                  <a:gsLst>
                    <a:gs pos="39000">
                      <a:schemeClr val="bg1"/>
                    </a:gs>
                    <a:gs pos="100000">
                      <a:srgbClr val="00B0F0"/>
                    </a:gs>
                  </a:gsLst>
                  <a:lin ang="5400000" scaled="0"/>
                </a:gradFill>
                <a:latin typeface="优设标题黑" panose="00000500000000000000" pitchFamily="2" charset="-122"/>
                <a:ea typeface="优设标题黑" panose="00000500000000000000" pitchFamily="2" charset="-122"/>
              </a:defRPr>
            </a:lvl1pPr>
          </a:lstStyle>
          <a:p>
            <a:r>
              <a:rPr lang="zh-CN" altLang="en-US" dirty="0">
                <a:latin typeface="+mn-lt"/>
                <a:sym typeface="+mn-lt"/>
              </a:rPr>
              <a:t>线上答辩</a:t>
            </a:r>
          </a:p>
        </p:txBody>
      </p:sp>
      <p:sp>
        <p:nvSpPr>
          <p:cNvPr id="3" name="OfficePLUS.cn-7">
            <a:extLst>
              <a:ext uri="{FF2B5EF4-FFF2-40B4-BE49-F238E27FC236}">
                <a16:creationId xmlns:a16="http://schemas.microsoft.com/office/drawing/2014/main" id="{EEAC8373-095C-4FF3-BA62-F119F5C85918}"/>
              </a:ext>
            </a:extLst>
          </p:cNvPr>
          <p:cNvSpPr/>
          <p:nvPr/>
        </p:nvSpPr>
        <p:spPr>
          <a:xfrm>
            <a:off x="2107148" y="1855170"/>
            <a:ext cx="3825086" cy="1446550"/>
          </a:xfrm>
          <a:prstGeom prst="rect">
            <a:avLst/>
          </a:prstGeom>
        </p:spPr>
        <p:txBody>
          <a:bodyPr wrap="none">
            <a:spAutoFit/>
          </a:bodyPr>
          <a:lstStyle/>
          <a:p>
            <a:r>
              <a:rPr lang="en-US" altLang="zh-CN" sz="8800" i="1" dirty="0">
                <a:gradFill>
                  <a:gsLst>
                    <a:gs pos="0">
                      <a:schemeClr val="bg1"/>
                    </a:gs>
                    <a:gs pos="100000">
                      <a:srgbClr val="00B0F0"/>
                    </a:gs>
                  </a:gsLst>
                  <a:lin ang="5400000" scaled="0"/>
                </a:gradFill>
                <a:ea typeface="优设标题黑" panose="00000500000000000000" pitchFamily="2" charset="-122"/>
                <a:sym typeface="+mn-lt"/>
              </a:rPr>
              <a:t>Dian.AI</a:t>
            </a:r>
          </a:p>
        </p:txBody>
      </p:sp>
      <p:sp>
        <p:nvSpPr>
          <p:cNvPr id="13" name="OfficePLUS.cn-8">
            <a:extLst>
              <a:ext uri="{FF2B5EF4-FFF2-40B4-BE49-F238E27FC236}">
                <a16:creationId xmlns:a16="http://schemas.microsoft.com/office/drawing/2014/main" id="{5425C8D4-EA4D-4412-9152-C63AE3D36650}"/>
              </a:ext>
            </a:extLst>
          </p:cNvPr>
          <p:cNvSpPr txBox="1"/>
          <p:nvPr/>
        </p:nvSpPr>
        <p:spPr>
          <a:xfrm>
            <a:off x="6540500" y="2241034"/>
            <a:ext cx="2590800" cy="369332"/>
          </a:xfrm>
          <a:prstGeom prst="rect">
            <a:avLst/>
          </a:prstGeom>
          <a:noFill/>
        </p:spPr>
        <p:txBody>
          <a:bodyPr wrap="square">
            <a:spAutoFit/>
          </a:bodyPr>
          <a:lstStyle/>
          <a:p>
            <a:r>
              <a:rPr lang="en-US" altLang="zh-CN" dirty="0">
                <a:solidFill>
                  <a:schemeClr val="bg1"/>
                </a:solidFill>
                <a:sym typeface="+mn-lt"/>
              </a:rPr>
              <a:t>2021.8.3</a:t>
            </a:r>
            <a:endParaRPr lang="zh-CN" altLang="en-US" dirty="0">
              <a:solidFill>
                <a:schemeClr val="bg1"/>
              </a:solidFill>
              <a:sym typeface="+mn-lt"/>
            </a:endParaRPr>
          </a:p>
        </p:txBody>
      </p:sp>
    </p:spTree>
    <p:extLst>
      <p:ext uri="{BB962C8B-B14F-4D97-AF65-F5344CB8AC3E}">
        <p14:creationId xmlns:p14="http://schemas.microsoft.com/office/powerpoint/2010/main" val="2952213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200" y="2986360"/>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4723429" y="17343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03</a:t>
              </a:r>
              <a:endParaRPr lang="zh-CN" altLang="en-US" sz="4400" dirty="0">
                <a:solidFill>
                  <a:schemeClr val="bg1"/>
                </a:solidFill>
              </a:endParaRPr>
            </a:p>
          </p:txBody>
        </p:sp>
      </p:grpSp>
      <p:sp>
        <p:nvSpPr>
          <p:cNvPr id="15" name="文本框 14"/>
          <p:cNvSpPr txBox="1"/>
          <p:nvPr/>
        </p:nvSpPr>
        <p:spPr>
          <a:xfrm>
            <a:off x="6096000" y="296544"/>
            <a:ext cx="43053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激活函数</a:t>
            </a:r>
            <a:r>
              <a:rPr lang="en-US" altLang="zh-CN" sz="2800" b="1" dirty="0">
                <a:solidFill>
                  <a:schemeClr val="bg1"/>
                </a:solidFill>
                <a:latin typeface="微软雅黑" panose="020B0503020204020204" pitchFamily="34" charset="-122"/>
                <a:ea typeface="微软雅黑" panose="020B0503020204020204" pitchFamily="34" charset="-122"/>
              </a:rPr>
              <a:t>&amp;&amp;</a:t>
            </a:r>
            <a:r>
              <a:rPr lang="zh-CN" altLang="en-US" sz="2800" b="1" dirty="0">
                <a:solidFill>
                  <a:schemeClr val="bg1"/>
                </a:solidFill>
                <a:latin typeface="微软雅黑" panose="020B0503020204020204" pitchFamily="34" charset="-122"/>
                <a:ea typeface="微软雅黑" panose="020B0503020204020204" pitchFamily="34" charset="-122"/>
              </a:rPr>
              <a:t>损失函数</a:t>
            </a:r>
          </a:p>
        </p:txBody>
      </p:sp>
      <p:sp>
        <p:nvSpPr>
          <p:cNvPr id="12" name="文本框 11">
            <a:extLst>
              <a:ext uri="{FF2B5EF4-FFF2-40B4-BE49-F238E27FC236}">
                <a16:creationId xmlns:a16="http://schemas.microsoft.com/office/drawing/2014/main" id="{653ACD5F-1197-4BC8-B014-1810A60F46DA}"/>
              </a:ext>
            </a:extLst>
          </p:cNvPr>
          <p:cNvSpPr txBox="1"/>
          <p:nvPr/>
        </p:nvSpPr>
        <p:spPr>
          <a:xfrm>
            <a:off x="2312209" y="984480"/>
            <a:ext cx="9071197" cy="646331"/>
          </a:xfrm>
          <a:prstGeom prst="rect">
            <a:avLst/>
          </a:prstGeom>
          <a:noFill/>
        </p:spPr>
        <p:txBody>
          <a:bodyPr wrap="square" rtlCol="0">
            <a:spAutoFit/>
          </a:bodyPr>
          <a:lstStyle/>
          <a:p>
            <a:r>
              <a:rPr lang="en-US" altLang="zh-CN" dirty="0" err="1">
                <a:solidFill>
                  <a:schemeClr val="bg1"/>
                </a:solidFill>
              </a:rPr>
              <a:t>Softmax</a:t>
            </a:r>
            <a:r>
              <a:rPr lang="en-US" altLang="zh-CN" dirty="0">
                <a:solidFill>
                  <a:schemeClr val="bg1"/>
                </a:solidFill>
              </a:rPr>
              <a:t>+</a:t>
            </a:r>
            <a:r>
              <a:rPr lang="zh-CN" altLang="en-US" dirty="0">
                <a:solidFill>
                  <a:schemeClr val="bg1"/>
                </a:solidFill>
              </a:rPr>
              <a:t>交叉熵的有关理解相对而言复杂一些，但是最终运算出来的反向传播结果比较简单，代码实现起来就比较容易些，</a:t>
            </a:r>
          </a:p>
        </p:txBody>
      </p:sp>
      <p:pic>
        <p:nvPicPr>
          <p:cNvPr id="14" name="图片 13">
            <a:extLst>
              <a:ext uri="{FF2B5EF4-FFF2-40B4-BE49-F238E27FC236}">
                <a16:creationId xmlns:a16="http://schemas.microsoft.com/office/drawing/2014/main" id="{BF32C719-A73F-408E-9919-EC9E9360CCBD}"/>
              </a:ext>
            </a:extLst>
          </p:cNvPr>
          <p:cNvPicPr>
            <a:picLocks noChangeAspect="1"/>
          </p:cNvPicPr>
          <p:nvPr/>
        </p:nvPicPr>
        <p:blipFill>
          <a:blip r:embed="rId2"/>
          <a:stretch>
            <a:fillRect/>
          </a:stretch>
        </p:blipFill>
        <p:spPr>
          <a:xfrm>
            <a:off x="2202344" y="1672416"/>
            <a:ext cx="9644087" cy="5187250"/>
          </a:xfrm>
          <a:prstGeom prst="rect">
            <a:avLst/>
          </a:prstGeom>
        </p:spPr>
      </p:pic>
    </p:spTree>
    <p:extLst>
      <p:ext uri="{BB962C8B-B14F-4D97-AF65-F5344CB8AC3E}">
        <p14:creationId xmlns:p14="http://schemas.microsoft.com/office/powerpoint/2010/main" val="3222360020"/>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955" y="234989"/>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4723429" y="17343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04</a:t>
              </a:r>
              <a:endParaRPr lang="zh-CN" altLang="en-US" sz="4400" dirty="0">
                <a:solidFill>
                  <a:schemeClr val="bg1"/>
                </a:solidFill>
              </a:endParaRPr>
            </a:p>
          </p:txBody>
        </p:sp>
      </p:grpSp>
      <p:sp>
        <p:nvSpPr>
          <p:cNvPr id="15" name="文本框 14"/>
          <p:cNvSpPr txBox="1"/>
          <p:nvPr/>
        </p:nvSpPr>
        <p:spPr>
          <a:xfrm>
            <a:off x="6096000" y="296544"/>
            <a:ext cx="43053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卷积</a:t>
            </a:r>
            <a:r>
              <a:rPr lang="en-US" altLang="zh-CN" sz="2800" b="1" dirty="0">
                <a:solidFill>
                  <a:schemeClr val="bg1"/>
                </a:solidFill>
                <a:latin typeface="微软雅黑" panose="020B0503020204020204" pitchFamily="34" charset="-122"/>
                <a:ea typeface="微软雅黑" panose="020B0503020204020204" pitchFamily="34" charset="-122"/>
              </a:rPr>
              <a:t>&amp;</a:t>
            </a:r>
            <a:r>
              <a:rPr lang="zh-CN" altLang="en-US" sz="2800" b="1" dirty="0">
                <a:solidFill>
                  <a:schemeClr val="bg1"/>
                </a:solidFill>
                <a:latin typeface="微软雅黑" panose="020B0503020204020204" pitchFamily="34" charset="-122"/>
                <a:ea typeface="微软雅黑" panose="020B0503020204020204" pitchFamily="34" charset="-122"/>
              </a:rPr>
              <a:t>池化层</a:t>
            </a:r>
          </a:p>
        </p:txBody>
      </p:sp>
      <p:sp>
        <p:nvSpPr>
          <p:cNvPr id="12" name="文本框 11">
            <a:extLst>
              <a:ext uri="{FF2B5EF4-FFF2-40B4-BE49-F238E27FC236}">
                <a16:creationId xmlns:a16="http://schemas.microsoft.com/office/drawing/2014/main" id="{653ACD5F-1197-4BC8-B014-1810A60F46DA}"/>
              </a:ext>
            </a:extLst>
          </p:cNvPr>
          <p:cNvSpPr txBox="1"/>
          <p:nvPr/>
        </p:nvSpPr>
        <p:spPr>
          <a:xfrm>
            <a:off x="634839" y="984480"/>
            <a:ext cx="10748568" cy="1200329"/>
          </a:xfrm>
          <a:prstGeom prst="rect">
            <a:avLst/>
          </a:prstGeom>
          <a:noFill/>
        </p:spPr>
        <p:txBody>
          <a:bodyPr wrap="square" rtlCol="0">
            <a:spAutoFit/>
          </a:bodyPr>
          <a:lstStyle/>
          <a:p>
            <a:r>
              <a:rPr lang="zh-CN" altLang="en-US" dirty="0">
                <a:solidFill>
                  <a:schemeClr val="bg1"/>
                </a:solidFill>
              </a:rPr>
              <a:t>卷积和池化学到了许许多多的东西，从图像的通道数、矩阵表示到卷积池化操作提取特征结构的思想，卷积所用到的</a:t>
            </a:r>
            <a:r>
              <a:rPr lang="en-US" altLang="zh-CN" dirty="0">
                <a:solidFill>
                  <a:schemeClr val="bg1"/>
                </a:solidFill>
              </a:rPr>
              <a:t>im2col</a:t>
            </a:r>
            <a:r>
              <a:rPr lang="zh-CN" altLang="en-US" dirty="0">
                <a:solidFill>
                  <a:schemeClr val="bg1"/>
                </a:solidFill>
              </a:rPr>
              <a:t>函数有效利用矩阵相乘加快了运算，另外就是我们的反向传播利用了</a:t>
            </a:r>
            <a:r>
              <a:rPr lang="en-US" altLang="zh-CN" dirty="0">
                <a:solidFill>
                  <a:schemeClr val="bg1"/>
                </a:solidFill>
              </a:rPr>
              <a:t>col2im</a:t>
            </a:r>
            <a:r>
              <a:rPr lang="zh-CN" altLang="en-US" dirty="0">
                <a:solidFill>
                  <a:schemeClr val="bg1"/>
                </a:solidFill>
              </a:rPr>
              <a:t>函数，相当于前向传播的反向操作，将二维大矩阵转化会原来的</a:t>
            </a:r>
            <a:r>
              <a:rPr lang="en-US" altLang="zh-CN" dirty="0">
                <a:solidFill>
                  <a:schemeClr val="bg1"/>
                </a:solidFill>
              </a:rPr>
              <a:t>shape</a:t>
            </a:r>
            <a:r>
              <a:rPr lang="zh-CN" altLang="en-US" dirty="0">
                <a:solidFill>
                  <a:schemeClr val="bg1"/>
                </a:solidFill>
              </a:rPr>
              <a:t>，以及对于池化的操作，实际上也用到了以上的两个函数。（以下为部分笔记）</a:t>
            </a:r>
          </a:p>
        </p:txBody>
      </p:sp>
      <p:pic>
        <p:nvPicPr>
          <p:cNvPr id="16" name="图片 15">
            <a:extLst>
              <a:ext uri="{FF2B5EF4-FFF2-40B4-BE49-F238E27FC236}">
                <a16:creationId xmlns:a16="http://schemas.microsoft.com/office/drawing/2014/main" id="{6AA94E62-DB52-4637-A537-FE51F384C4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444" y="2185660"/>
            <a:ext cx="7247251" cy="4673191"/>
          </a:xfrm>
          <a:prstGeom prst="rect">
            <a:avLst/>
          </a:prstGeom>
        </p:spPr>
      </p:pic>
      <p:pic>
        <p:nvPicPr>
          <p:cNvPr id="18" name="图片 17">
            <a:extLst>
              <a:ext uri="{FF2B5EF4-FFF2-40B4-BE49-F238E27FC236}">
                <a16:creationId xmlns:a16="http://schemas.microsoft.com/office/drawing/2014/main" id="{3536F6F5-9C25-4297-B767-2B739CDF70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03013" y="2144906"/>
            <a:ext cx="4305543" cy="4754697"/>
          </a:xfrm>
          <a:prstGeom prst="rect">
            <a:avLst/>
          </a:prstGeom>
        </p:spPr>
      </p:pic>
    </p:spTree>
    <p:extLst>
      <p:ext uri="{BB962C8B-B14F-4D97-AF65-F5344CB8AC3E}">
        <p14:creationId xmlns:p14="http://schemas.microsoft.com/office/powerpoint/2010/main" val="21164690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200" y="2986360"/>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4723429" y="17343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04</a:t>
              </a:r>
              <a:endParaRPr lang="zh-CN" altLang="en-US" sz="4400" dirty="0">
                <a:solidFill>
                  <a:schemeClr val="bg1"/>
                </a:solidFill>
              </a:endParaRPr>
            </a:p>
          </p:txBody>
        </p:sp>
      </p:grpSp>
      <p:sp>
        <p:nvSpPr>
          <p:cNvPr id="15" name="文本框 14"/>
          <p:cNvSpPr txBox="1"/>
          <p:nvPr/>
        </p:nvSpPr>
        <p:spPr>
          <a:xfrm>
            <a:off x="6096000" y="296544"/>
            <a:ext cx="43053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卷积</a:t>
            </a:r>
            <a:r>
              <a:rPr lang="en-US" altLang="zh-CN" sz="2800" b="1" dirty="0">
                <a:solidFill>
                  <a:schemeClr val="bg1"/>
                </a:solidFill>
                <a:latin typeface="微软雅黑" panose="020B0503020204020204" pitchFamily="34" charset="-122"/>
                <a:ea typeface="微软雅黑" panose="020B0503020204020204" pitchFamily="34" charset="-122"/>
              </a:rPr>
              <a:t>&amp;</a:t>
            </a:r>
            <a:r>
              <a:rPr lang="zh-CN" altLang="en-US" sz="2800" b="1" dirty="0">
                <a:solidFill>
                  <a:schemeClr val="bg1"/>
                </a:solidFill>
                <a:latin typeface="微软雅黑" panose="020B0503020204020204" pitchFamily="34" charset="-122"/>
                <a:ea typeface="微软雅黑" panose="020B0503020204020204" pitchFamily="34" charset="-122"/>
              </a:rPr>
              <a:t>池化层</a:t>
            </a:r>
          </a:p>
        </p:txBody>
      </p:sp>
      <p:sp>
        <p:nvSpPr>
          <p:cNvPr id="12" name="文本框 11">
            <a:extLst>
              <a:ext uri="{FF2B5EF4-FFF2-40B4-BE49-F238E27FC236}">
                <a16:creationId xmlns:a16="http://schemas.microsoft.com/office/drawing/2014/main" id="{653ACD5F-1197-4BC8-B014-1810A60F46DA}"/>
              </a:ext>
            </a:extLst>
          </p:cNvPr>
          <p:cNvSpPr txBox="1"/>
          <p:nvPr/>
        </p:nvSpPr>
        <p:spPr>
          <a:xfrm>
            <a:off x="2312209" y="984480"/>
            <a:ext cx="9071197" cy="369332"/>
          </a:xfrm>
          <a:prstGeom prst="rect">
            <a:avLst/>
          </a:prstGeom>
          <a:noFill/>
        </p:spPr>
        <p:txBody>
          <a:bodyPr wrap="square" rtlCol="0">
            <a:spAutoFit/>
          </a:bodyPr>
          <a:lstStyle/>
          <a:p>
            <a:r>
              <a:rPr lang="zh-CN" altLang="en-US" dirty="0">
                <a:solidFill>
                  <a:schemeClr val="bg1"/>
                </a:solidFill>
              </a:rPr>
              <a:t>以下是卷积层前向传播、反向传播代码</a:t>
            </a:r>
          </a:p>
        </p:txBody>
      </p:sp>
      <p:pic>
        <p:nvPicPr>
          <p:cNvPr id="8" name="图片 7">
            <a:extLst>
              <a:ext uri="{FF2B5EF4-FFF2-40B4-BE49-F238E27FC236}">
                <a16:creationId xmlns:a16="http://schemas.microsoft.com/office/drawing/2014/main" id="{F7E9BCAC-4AA4-4A04-90A0-8E1326DD1454}"/>
              </a:ext>
            </a:extLst>
          </p:cNvPr>
          <p:cNvPicPr>
            <a:picLocks noChangeAspect="1"/>
          </p:cNvPicPr>
          <p:nvPr/>
        </p:nvPicPr>
        <p:blipFill>
          <a:blip r:embed="rId2"/>
          <a:stretch>
            <a:fillRect/>
          </a:stretch>
        </p:blipFill>
        <p:spPr>
          <a:xfrm>
            <a:off x="2063979" y="2084621"/>
            <a:ext cx="5129250" cy="4822886"/>
          </a:xfrm>
          <a:prstGeom prst="rect">
            <a:avLst/>
          </a:prstGeom>
        </p:spPr>
      </p:pic>
      <p:pic>
        <p:nvPicPr>
          <p:cNvPr id="9" name="图片 8">
            <a:extLst>
              <a:ext uri="{FF2B5EF4-FFF2-40B4-BE49-F238E27FC236}">
                <a16:creationId xmlns:a16="http://schemas.microsoft.com/office/drawing/2014/main" id="{88E75131-3660-448D-B8DE-8A0B9DE87732}"/>
              </a:ext>
            </a:extLst>
          </p:cNvPr>
          <p:cNvPicPr>
            <a:picLocks noChangeAspect="1"/>
          </p:cNvPicPr>
          <p:nvPr/>
        </p:nvPicPr>
        <p:blipFill>
          <a:blip r:embed="rId3"/>
          <a:stretch>
            <a:fillRect/>
          </a:stretch>
        </p:blipFill>
        <p:spPr>
          <a:xfrm>
            <a:off x="6708026" y="2084621"/>
            <a:ext cx="5819818" cy="4822886"/>
          </a:xfrm>
          <a:prstGeom prst="rect">
            <a:avLst/>
          </a:prstGeom>
        </p:spPr>
      </p:pic>
    </p:spTree>
    <p:extLst>
      <p:ext uri="{BB962C8B-B14F-4D97-AF65-F5344CB8AC3E}">
        <p14:creationId xmlns:p14="http://schemas.microsoft.com/office/powerpoint/2010/main" val="303873340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3400" y="234989"/>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4723429" y="17343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04</a:t>
              </a:r>
              <a:endParaRPr lang="zh-CN" altLang="en-US" sz="4400" dirty="0">
                <a:solidFill>
                  <a:schemeClr val="bg1"/>
                </a:solidFill>
              </a:endParaRPr>
            </a:p>
          </p:txBody>
        </p:sp>
      </p:grpSp>
      <p:sp>
        <p:nvSpPr>
          <p:cNvPr id="15" name="文本框 14"/>
          <p:cNvSpPr txBox="1"/>
          <p:nvPr/>
        </p:nvSpPr>
        <p:spPr>
          <a:xfrm>
            <a:off x="6096000" y="296544"/>
            <a:ext cx="43053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卷积</a:t>
            </a:r>
            <a:r>
              <a:rPr lang="en-US" altLang="zh-CN" sz="2800" b="1" dirty="0">
                <a:solidFill>
                  <a:schemeClr val="bg1"/>
                </a:solidFill>
                <a:latin typeface="微软雅黑" panose="020B0503020204020204" pitchFamily="34" charset="-122"/>
                <a:ea typeface="微软雅黑" panose="020B0503020204020204" pitchFamily="34" charset="-122"/>
              </a:rPr>
              <a:t>&amp;</a:t>
            </a:r>
            <a:r>
              <a:rPr lang="zh-CN" altLang="en-US" sz="2800" b="1" dirty="0">
                <a:solidFill>
                  <a:schemeClr val="bg1"/>
                </a:solidFill>
                <a:latin typeface="微软雅黑" panose="020B0503020204020204" pitchFamily="34" charset="-122"/>
                <a:ea typeface="微软雅黑" panose="020B0503020204020204" pitchFamily="34" charset="-122"/>
              </a:rPr>
              <a:t>池化层</a:t>
            </a:r>
          </a:p>
        </p:txBody>
      </p:sp>
      <p:sp>
        <p:nvSpPr>
          <p:cNvPr id="12" name="文本框 11">
            <a:extLst>
              <a:ext uri="{FF2B5EF4-FFF2-40B4-BE49-F238E27FC236}">
                <a16:creationId xmlns:a16="http://schemas.microsoft.com/office/drawing/2014/main" id="{653ACD5F-1197-4BC8-B014-1810A60F46DA}"/>
              </a:ext>
            </a:extLst>
          </p:cNvPr>
          <p:cNvSpPr txBox="1"/>
          <p:nvPr/>
        </p:nvSpPr>
        <p:spPr>
          <a:xfrm>
            <a:off x="1450227" y="984480"/>
            <a:ext cx="9933179" cy="369332"/>
          </a:xfrm>
          <a:prstGeom prst="rect">
            <a:avLst/>
          </a:prstGeom>
          <a:noFill/>
        </p:spPr>
        <p:txBody>
          <a:bodyPr wrap="square" rtlCol="0">
            <a:spAutoFit/>
          </a:bodyPr>
          <a:lstStyle/>
          <a:p>
            <a:r>
              <a:rPr lang="zh-CN" altLang="en-US" dirty="0">
                <a:solidFill>
                  <a:schemeClr val="bg1"/>
                </a:solidFill>
              </a:rPr>
              <a:t>以下是池化层前向传播、反向传播代码，和卷积层实际上是有相似之处的，某些操作是一样的</a:t>
            </a:r>
          </a:p>
        </p:txBody>
      </p:sp>
      <p:pic>
        <p:nvPicPr>
          <p:cNvPr id="7" name="图片 6">
            <a:extLst>
              <a:ext uri="{FF2B5EF4-FFF2-40B4-BE49-F238E27FC236}">
                <a16:creationId xmlns:a16="http://schemas.microsoft.com/office/drawing/2014/main" id="{EA8E74D0-8884-49F5-AC9D-1CCA2C140EFA}"/>
              </a:ext>
            </a:extLst>
          </p:cNvPr>
          <p:cNvPicPr>
            <a:picLocks noChangeAspect="1"/>
          </p:cNvPicPr>
          <p:nvPr/>
        </p:nvPicPr>
        <p:blipFill>
          <a:blip r:embed="rId2"/>
          <a:stretch>
            <a:fillRect/>
          </a:stretch>
        </p:blipFill>
        <p:spPr>
          <a:xfrm>
            <a:off x="127868" y="1353812"/>
            <a:ext cx="5748754" cy="5437522"/>
          </a:xfrm>
          <a:prstGeom prst="rect">
            <a:avLst/>
          </a:prstGeom>
        </p:spPr>
      </p:pic>
      <p:pic>
        <p:nvPicPr>
          <p:cNvPr id="11" name="图片 10">
            <a:extLst>
              <a:ext uri="{FF2B5EF4-FFF2-40B4-BE49-F238E27FC236}">
                <a16:creationId xmlns:a16="http://schemas.microsoft.com/office/drawing/2014/main" id="{DE351D5D-5B08-4450-9703-4BC245DD4926}"/>
              </a:ext>
            </a:extLst>
          </p:cNvPr>
          <p:cNvPicPr>
            <a:picLocks noChangeAspect="1"/>
          </p:cNvPicPr>
          <p:nvPr/>
        </p:nvPicPr>
        <p:blipFill>
          <a:blip r:embed="rId3"/>
          <a:stretch>
            <a:fillRect/>
          </a:stretch>
        </p:blipFill>
        <p:spPr>
          <a:xfrm>
            <a:off x="5984258" y="1395417"/>
            <a:ext cx="5967008" cy="5424527"/>
          </a:xfrm>
          <a:prstGeom prst="rect">
            <a:avLst/>
          </a:prstGeom>
        </p:spPr>
      </p:pic>
    </p:spTree>
    <p:extLst>
      <p:ext uri="{BB962C8B-B14F-4D97-AF65-F5344CB8AC3E}">
        <p14:creationId xmlns:p14="http://schemas.microsoft.com/office/powerpoint/2010/main" val="206185433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a:solidFill>
                  <a:schemeClr val="bg1"/>
                </a:solidFill>
              </a:rPr>
              <a:t>2</a:t>
            </a:r>
            <a:endParaRPr lang="zh-CN" altLang="en-US" sz="19900" b="1" dirty="0">
              <a:solidFill>
                <a:schemeClr val="bg1"/>
              </a:solidFill>
            </a:endParaRPr>
          </a:p>
        </p:txBody>
      </p:sp>
      <p:sp>
        <p:nvSpPr>
          <p:cNvPr id="3" name="文本框 2"/>
          <p:cNvSpPr txBox="1"/>
          <p:nvPr/>
        </p:nvSpPr>
        <p:spPr>
          <a:xfrm>
            <a:off x="3098720" y="547475"/>
            <a:ext cx="4781550" cy="769441"/>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Lab02</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68D7955-3001-4B82-8EBF-C5C3914FCFD9}"/>
              </a:ext>
            </a:extLst>
          </p:cNvPr>
          <p:cNvSpPr txBox="1"/>
          <p:nvPr/>
        </p:nvSpPr>
        <p:spPr>
          <a:xfrm>
            <a:off x="7719618" y="2796990"/>
            <a:ext cx="43053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目标检测基本概念</a:t>
            </a:r>
            <a:r>
              <a:rPr lang="en-US" altLang="zh-CN" sz="2800" b="1" dirty="0">
                <a:solidFill>
                  <a:schemeClr val="bg1"/>
                </a:solidFill>
                <a:latin typeface="微软雅黑" panose="020B0503020204020204" pitchFamily="34" charset="-122"/>
                <a:ea typeface="微软雅黑" panose="020B0503020204020204" pitchFamily="34" charset="-122"/>
              </a:rPr>
              <a:t>……</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32" name="组合 31">
            <a:extLst>
              <a:ext uri="{FF2B5EF4-FFF2-40B4-BE49-F238E27FC236}">
                <a16:creationId xmlns:a16="http://schemas.microsoft.com/office/drawing/2014/main" id="{1055931C-8C4D-4864-8827-DDE9671DCC80}"/>
              </a:ext>
            </a:extLst>
          </p:cNvPr>
          <p:cNvGrpSpPr/>
          <p:nvPr/>
        </p:nvGrpSpPr>
        <p:grpSpPr>
          <a:xfrm>
            <a:off x="6096000" y="2677600"/>
            <a:ext cx="781050" cy="769441"/>
            <a:chOff x="5591175" y="990600"/>
            <a:chExt cx="781050" cy="769441"/>
          </a:xfrm>
        </p:grpSpPr>
        <p:sp>
          <p:nvSpPr>
            <p:cNvPr id="33" name="椭圆 32">
              <a:extLst>
                <a:ext uri="{FF2B5EF4-FFF2-40B4-BE49-F238E27FC236}">
                  <a16:creationId xmlns:a16="http://schemas.microsoft.com/office/drawing/2014/main" id="{EF55DE6A-3135-479D-BFA1-CEC2EB7FF930}"/>
                </a:ext>
              </a:extLst>
            </p:cNvPr>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1D238C68-D939-4938-8765-59CFEC7996B0}"/>
                </a:ext>
              </a:extLst>
            </p:cNvPr>
            <p:cNvSpPr txBox="1"/>
            <p:nvPr/>
          </p:nvSpPr>
          <p:spPr>
            <a:xfrm>
              <a:off x="5591175" y="990600"/>
              <a:ext cx="781050" cy="769441"/>
            </a:xfrm>
            <a:prstGeom prst="rect">
              <a:avLst/>
            </a:prstGeom>
            <a:noFill/>
          </p:spPr>
          <p:txBody>
            <a:bodyPr wrap="square" rtlCol="0">
              <a:spAutoFit/>
            </a:bodyPr>
            <a:lstStyle/>
            <a:p>
              <a:r>
                <a:rPr lang="en-US" altLang="zh-CN" sz="4400" dirty="0">
                  <a:solidFill>
                    <a:schemeClr val="bg1"/>
                  </a:solidFill>
                </a:rPr>
                <a:t>01</a:t>
              </a:r>
              <a:endParaRPr lang="zh-CN" altLang="en-US" sz="4400" dirty="0">
                <a:solidFill>
                  <a:schemeClr val="bg1"/>
                </a:solidFill>
              </a:endParaRPr>
            </a:p>
          </p:txBody>
        </p:sp>
      </p:grpSp>
      <p:grpSp>
        <p:nvGrpSpPr>
          <p:cNvPr id="35" name="组合 34">
            <a:extLst>
              <a:ext uri="{FF2B5EF4-FFF2-40B4-BE49-F238E27FC236}">
                <a16:creationId xmlns:a16="http://schemas.microsoft.com/office/drawing/2014/main" id="{42940498-184D-4509-BBA2-067D1B01ABFF}"/>
              </a:ext>
            </a:extLst>
          </p:cNvPr>
          <p:cNvGrpSpPr/>
          <p:nvPr/>
        </p:nvGrpSpPr>
        <p:grpSpPr>
          <a:xfrm>
            <a:off x="6096000" y="2670159"/>
            <a:ext cx="781050" cy="769441"/>
            <a:chOff x="5591175" y="990600"/>
            <a:chExt cx="781050" cy="769441"/>
          </a:xfrm>
        </p:grpSpPr>
        <p:sp>
          <p:nvSpPr>
            <p:cNvPr id="36" name="椭圆 35">
              <a:extLst>
                <a:ext uri="{FF2B5EF4-FFF2-40B4-BE49-F238E27FC236}">
                  <a16:creationId xmlns:a16="http://schemas.microsoft.com/office/drawing/2014/main" id="{3B1F3EFF-B147-48F6-A648-D55FFBD81691}"/>
                </a:ext>
              </a:extLst>
            </p:cNvPr>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38B38123-C20B-4683-A2A9-64FA7988C206}"/>
                </a:ext>
              </a:extLst>
            </p:cNvPr>
            <p:cNvSpPr txBox="1"/>
            <p:nvPr/>
          </p:nvSpPr>
          <p:spPr>
            <a:xfrm>
              <a:off x="5591175" y="990600"/>
              <a:ext cx="781050" cy="769441"/>
            </a:xfrm>
            <a:prstGeom prst="rect">
              <a:avLst/>
            </a:prstGeom>
            <a:noFill/>
          </p:spPr>
          <p:txBody>
            <a:bodyPr wrap="square" rtlCol="0">
              <a:spAutoFit/>
            </a:bodyPr>
            <a:lstStyle/>
            <a:p>
              <a:r>
                <a:rPr lang="en-US" altLang="zh-CN" sz="4400" dirty="0">
                  <a:solidFill>
                    <a:schemeClr val="bg1"/>
                  </a:solidFill>
                </a:rPr>
                <a:t>01</a:t>
              </a:r>
              <a:endParaRPr lang="zh-CN" altLang="en-US" sz="4400" dirty="0">
                <a:solidFill>
                  <a:schemeClr val="bg1"/>
                </a:solidFill>
              </a:endParaRPr>
            </a:p>
          </p:txBody>
        </p:sp>
      </p:grpSp>
    </p:spTree>
    <p:extLst>
      <p:ext uri="{BB962C8B-B14F-4D97-AF65-F5344CB8AC3E}">
        <p14:creationId xmlns:p14="http://schemas.microsoft.com/office/powerpoint/2010/main" val="35711016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
          <p:cNvGrpSpPr>
            <a:grpSpLocks noChangeAspect="1"/>
          </p:cNvGrpSpPr>
          <p:nvPr/>
        </p:nvGrpSpPr>
        <p:grpSpPr bwMode="auto">
          <a:xfrm>
            <a:off x="1453381" y="2349036"/>
            <a:ext cx="3747269" cy="3201925"/>
            <a:chOff x="1202" y="1274"/>
            <a:chExt cx="3023" cy="2497"/>
          </a:xfrm>
        </p:grpSpPr>
        <p:sp>
          <p:nvSpPr>
            <p:cNvPr id="5" name="AutoShape 15"/>
            <p:cNvSpPr>
              <a:spLocks noChangeAspect="1" noChangeArrowheads="1" noTextEdit="1"/>
            </p:cNvSpPr>
            <p:nvPr/>
          </p:nvSpPr>
          <p:spPr bwMode="auto">
            <a:xfrm>
              <a:off x="1205" y="1277"/>
              <a:ext cx="3017" cy="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6" name="Freeform 17"/>
            <p:cNvSpPr>
              <a:spLocks/>
            </p:cNvSpPr>
            <p:nvPr/>
          </p:nvSpPr>
          <p:spPr bwMode="auto">
            <a:xfrm>
              <a:off x="1984" y="3695"/>
              <a:ext cx="1529" cy="61"/>
            </a:xfrm>
            <a:custGeom>
              <a:avLst/>
              <a:gdLst>
                <a:gd name="T0" fmla="*/ 457 w 552"/>
                <a:gd name="T1" fmla="*/ 0 h 22"/>
                <a:gd name="T2" fmla="*/ 457 w 552"/>
                <a:gd name="T3" fmla="*/ 6 h 22"/>
                <a:gd name="T4" fmla="*/ 92 w 552"/>
                <a:gd name="T5" fmla="*/ 7 h 22"/>
                <a:gd name="T6" fmla="*/ 92 w 552"/>
                <a:gd name="T7" fmla="*/ 1 h 22"/>
                <a:gd name="T8" fmla="*/ 0 w 552"/>
                <a:gd name="T9" fmla="*/ 11 h 22"/>
                <a:gd name="T10" fmla="*/ 254 w 552"/>
                <a:gd name="T11" fmla="*/ 22 h 22"/>
                <a:gd name="T12" fmla="*/ 276 w 552"/>
                <a:gd name="T13" fmla="*/ 22 h 22"/>
                <a:gd name="T14" fmla="*/ 552 w 552"/>
                <a:gd name="T15" fmla="*/ 9 h 22"/>
                <a:gd name="T16" fmla="*/ 457 w 55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 h="22">
                  <a:moveTo>
                    <a:pt x="457" y="0"/>
                  </a:moveTo>
                  <a:cubicBezTo>
                    <a:pt x="457" y="6"/>
                    <a:pt x="457" y="6"/>
                    <a:pt x="457" y="6"/>
                  </a:cubicBezTo>
                  <a:cubicBezTo>
                    <a:pt x="92" y="7"/>
                    <a:pt x="92" y="7"/>
                    <a:pt x="92" y="7"/>
                  </a:cubicBezTo>
                  <a:cubicBezTo>
                    <a:pt x="92" y="1"/>
                    <a:pt x="92" y="1"/>
                    <a:pt x="92" y="1"/>
                  </a:cubicBezTo>
                  <a:cubicBezTo>
                    <a:pt x="35" y="4"/>
                    <a:pt x="0" y="7"/>
                    <a:pt x="0" y="11"/>
                  </a:cubicBezTo>
                  <a:cubicBezTo>
                    <a:pt x="0" y="17"/>
                    <a:pt x="112" y="22"/>
                    <a:pt x="254" y="22"/>
                  </a:cubicBezTo>
                  <a:cubicBezTo>
                    <a:pt x="261" y="22"/>
                    <a:pt x="268" y="22"/>
                    <a:pt x="276" y="22"/>
                  </a:cubicBezTo>
                  <a:cubicBezTo>
                    <a:pt x="428" y="21"/>
                    <a:pt x="552" y="15"/>
                    <a:pt x="552" y="9"/>
                  </a:cubicBezTo>
                  <a:cubicBezTo>
                    <a:pt x="552" y="5"/>
                    <a:pt x="515" y="2"/>
                    <a:pt x="457"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7" name="Freeform 18"/>
            <p:cNvSpPr>
              <a:spLocks/>
            </p:cNvSpPr>
            <p:nvPr/>
          </p:nvSpPr>
          <p:spPr bwMode="auto">
            <a:xfrm>
              <a:off x="1202" y="1274"/>
              <a:ext cx="3020" cy="1835"/>
            </a:xfrm>
            <a:custGeom>
              <a:avLst/>
              <a:gdLst>
                <a:gd name="T0" fmla="*/ 2 w 1090"/>
                <a:gd name="T1" fmla="*/ 662 h 662"/>
                <a:gd name="T2" fmla="*/ 0 w 1090"/>
                <a:gd name="T3" fmla="*/ 28 h 662"/>
                <a:gd name="T4" fmla="*/ 24 w 1090"/>
                <a:gd name="T5" fmla="*/ 3 h 662"/>
                <a:gd name="T6" fmla="*/ 1063 w 1090"/>
                <a:gd name="T7" fmla="*/ 0 h 662"/>
                <a:gd name="T8" fmla="*/ 1088 w 1090"/>
                <a:gd name="T9" fmla="*/ 24 h 662"/>
                <a:gd name="T10" fmla="*/ 1090 w 1090"/>
                <a:gd name="T11" fmla="*/ 659 h 662"/>
                <a:gd name="T12" fmla="*/ 2 w 1090"/>
                <a:gd name="T13" fmla="*/ 662 h 662"/>
              </a:gdLst>
              <a:ahLst/>
              <a:cxnLst>
                <a:cxn ang="0">
                  <a:pos x="T0" y="T1"/>
                </a:cxn>
                <a:cxn ang="0">
                  <a:pos x="T2" y="T3"/>
                </a:cxn>
                <a:cxn ang="0">
                  <a:pos x="T4" y="T5"/>
                </a:cxn>
                <a:cxn ang="0">
                  <a:pos x="T6" y="T7"/>
                </a:cxn>
                <a:cxn ang="0">
                  <a:pos x="T8" y="T9"/>
                </a:cxn>
                <a:cxn ang="0">
                  <a:pos x="T10" y="T11"/>
                </a:cxn>
                <a:cxn ang="0">
                  <a:pos x="T12" y="T13"/>
                </a:cxn>
              </a:cxnLst>
              <a:rect l="0" t="0" r="r" b="b"/>
              <a:pathLst>
                <a:path w="1090" h="662">
                  <a:moveTo>
                    <a:pt x="2" y="662"/>
                  </a:moveTo>
                  <a:cubicBezTo>
                    <a:pt x="0" y="28"/>
                    <a:pt x="0" y="28"/>
                    <a:pt x="0" y="28"/>
                  </a:cubicBezTo>
                  <a:cubicBezTo>
                    <a:pt x="0" y="14"/>
                    <a:pt x="11" y="3"/>
                    <a:pt x="24" y="3"/>
                  </a:cubicBezTo>
                  <a:cubicBezTo>
                    <a:pt x="1063" y="0"/>
                    <a:pt x="1063" y="0"/>
                    <a:pt x="1063" y="0"/>
                  </a:cubicBezTo>
                  <a:cubicBezTo>
                    <a:pt x="1077" y="0"/>
                    <a:pt x="1088" y="11"/>
                    <a:pt x="1088" y="24"/>
                  </a:cubicBezTo>
                  <a:cubicBezTo>
                    <a:pt x="1090" y="659"/>
                    <a:pt x="1090" y="659"/>
                    <a:pt x="1090" y="659"/>
                  </a:cubicBezTo>
                  <a:lnTo>
                    <a:pt x="2" y="66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8" name="Freeform 19"/>
            <p:cNvSpPr>
              <a:spLocks/>
            </p:cNvSpPr>
            <p:nvPr/>
          </p:nvSpPr>
          <p:spPr bwMode="auto">
            <a:xfrm>
              <a:off x="1208" y="3100"/>
              <a:ext cx="3017" cy="283"/>
            </a:xfrm>
            <a:custGeom>
              <a:avLst/>
              <a:gdLst>
                <a:gd name="T0" fmla="*/ 1064 w 1089"/>
                <a:gd name="T1" fmla="*/ 98 h 102"/>
                <a:gd name="T2" fmla="*/ 25 w 1089"/>
                <a:gd name="T3" fmla="*/ 101 h 102"/>
                <a:gd name="T4" fmla="*/ 0 w 1089"/>
                <a:gd name="T5" fmla="*/ 77 h 102"/>
                <a:gd name="T6" fmla="*/ 0 w 1089"/>
                <a:gd name="T7" fmla="*/ 3 h 102"/>
                <a:gd name="T8" fmla="*/ 1088 w 1089"/>
                <a:gd name="T9" fmla="*/ 0 h 102"/>
                <a:gd name="T10" fmla="*/ 1089 w 1089"/>
                <a:gd name="T11" fmla="*/ 73 h 102"/>
                <a:gd name="T12" fmla="*/ 1064 w 1089"/>
                <a:gd name="T13" fmla="*/ 98 h 102"/>
              </a:gdLst>
              <a:ahLst/>
              <a:cxnLst>
                <a:cxn ang="0">
                  <a:pos x="T0" y="T1"/>
                </a:cxn>
                <a:cxn ang="0">
                  <a:pos x="T2" y="T3"/>
                </a:cxn>
                <a:cxn ang="0">
                  <a:pos x="T4" y="T5"/>
                </a:cxn>
                <a:cxn ang="0">
                  <a:pos x="T6" y="T7"/>
                </a:cxn>
                <a:cxn ang="0">
                  <a:pos x="T8" y="T9"/>
                </a:cxn>
                <a:cxn ang="0">
                  <a:pos x="T10" y="T11"/>
                </a:cxn>
                <a:cxn ang="0">
                  <a:pos x="T12" y="T13"/>
                </a:cxn>
              </a:cxnLst>
              <a:rect l="0" t="0" r="r" b="b"/>
              <a:pathLst>
                <a:path w="1089" h="102">
                  <a:moveTo>
                    <a:pt x="1064" y="98"/>
                  </a:moveTo>
                  <a:cubicBezTo>
                    <a:pt x="25" y="101"/>
                    <a:pt x="25" y="101"/>
                    <a:pt x="25" y="101"/>
                  </a:cubicBezTo>
                  <a:cubicBezTo>
                    <a:pt x="11" y="102"/>
                    <a:pt x="0" y="91"/>
                    <a:pt x="0" y="77"/>
                  </a:cubicBezTo>
                  <a:cubicBezTo>
                    <a:pt x="0" y="3"/>
                    <a:pt x="0" y="3"/>
                    <a:pt x="0" y="3"/>
                  </a:cubicBezTo>
                  <a:cubicBezTo>
                    <a:pt x="1088" y="0"/>
                    <a:pt x="1088" y="0"/>
                    <a:pt x="1088" y="0"/>
                  </a:cubicBezTo>
                  <a:cubicBezTo>
                    <a:pt x="1089" y="73"/>
                    <a:pt x="1089" y="73"/>
                    <a:pt x="1089" y="73"/>
                  </a:cubicBezTo>
                  <a:cubicBezTo>
                    <a:pt x="1089" y="87"/>
                    <a:pt x="1078" y="98"/>
                    <a:pt x="1064" y="98"/>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dirty="0">
                <a:solidFill>
                  <a:prstClr val="black"/>
                </a:solidFill>
              </a:endParaRPr>
            </a:p>
          </p:txBody>
        </p:sp>
        <p:sp>
          <p:nvSpPr>
            <p:cNvPr id="9" name="Freeform 20"/>
            <p:cNvSpPr>
              <a:spLocks/>
            </p:cNvSpPr>
            <p:nvPr/>
          </p:nvSpPr>
          <p:spPr bwMode="auto">
            <a:xfrm>
              <a:off x="2242" y="3375"/>
              <a:ext cx="1012" cy="366"/>
            </a:xfrm>
            <a:custGeom>
              <a:avLst/>
              <a:gdLst>
                <a:gd name="T0" fmla="*/ 0 w 1012"/>
                <a:gd name="T1" fmla="*/ 366 h 366"/>
                <a:gd name="T2" fmla="*/ 0 w 1012"/>
                <a:gd name="T3" fmla="*/ 330 h 366"/>
                <a:gd name="T4" fmla="*/ 120 w 1012"/>
                <a:gd name="T5" fmla="*/ 316 h 366"/>
                <a:gd name="T6" fmla="*/ 200 w 1012"/>
                <a:gd name="T7" fmla="*/ 0 h 366"/>
                <a:gd name="T8" fmla="*/ 809 w 1012"/>
                <a:gd name="T9" fmla="*/ 0 h 366"/>
                <a:gd name="T10" fmla="*/ 892 w 1012"/>
                <a:gd name="T11" fmla="*/ 313 h 366"/>
                <a:gd name="T12" fmla="*/ 1012 w 1012"/>
                <a:gd name="T13" fmla="*/ 327 h 366"/>
                <a:gd name="T14" fmla="*/ 1012 w 1012"/>
                <a:gd name="T15" fmla="*/ 363 h 366"/>
                <a:gd name="T16" fmla="*/ 0 w 1012"/>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366">
                  <a:moveTo>
                    <a:pt x="0" y="366"/>
                  </a:moveTo>
                  <a:lnTo>
                    <a:pt x="0" y="330"/>
                  </a:lnTo>
                  <a:lnTo>
                    <a:pt x="120" y="316"/>
                  </a:lnTo>
                  <a:lnTo>
                    <a:pt x="200" y="0"/>
                  </a:lnTo>
                  <a:lnTo>
                    <a:pt x="809" y="0"/>
                  </a:lnTo>
                  <a:lnTo>
                    <a:pt x="892" y="313"/>
                  </a:lnTo>
                  <a:lnTo>
                    <a:pt x="1012" y="327"/>
                  </a:lnTo>
                  <a:lnTo>
                    <a:pt x="1012" y="363"/>
                  </a:lnTo>
                  <a:lnTo>
                    <a:pt x="0" y="366"/>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10" name="Freeform 21"/>
            <p:cNvSpPr>
              <a:spLocks/>
            </p:cNvSpPr>
            <p:nvPr/>
          </p:nvSpPr>
          <p:spPr bwMode="auto">
            <a:xfrm>
              <a:off x="2238" y="3366"/>
              <a:ext cx="1012" cy="366"/>
            </a:xfrm>
            <a:custGeom>
              <a:avLst/>
              <a:gdLst>
                <a:gd name="T0" fmla="*/ 0 w 1012"/>
                <a:gd name="T1" fmla="*/ 366 h 366"/>
                <a:gd name="T2" fmla="*/ 0 w 1012"/>
                <a:gd name="T3" fmla="*/ 330 h 366"/>
                <a:gd name="T4" fmla="*/ 120 w 1012"/>
                <a:gd name="T5" fmla="*/ 316 h 366"/>
                <a:gd name="T6" fmla="*/ 200 w 1012"/>
                <a:gd name="T7" fmla="*/ 0 h 366"/>
                <a:gd name="T8" fmla="*/ 809 w 1012"/>
                <a:gd name="T9" fmla="*/ 0 h 366"/>
                <a:gd name="T10" fmla="*/ 892 w 1012"/>
                <a:gd name="T11" fmla="*/ 313 h 366"/>
                <a:gd name="T12" fmla="*/ 1012 w 1012"/>
                <a:gd name="T13" fmla="*/ 327 h 366"/>
                <a:gd name="T14" fmla="*/ 1012 w 1012"/>
                <a:gd name="T15" fmla="*/ 363 h 366"/>
                <a:gd name="T16" fmla="*/ 0 w 1012"/>
                <a:gd name="T17" fmla="*/ 366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366">
                  <a:moveTo>
                    <a:pt x="0" y="366"/>
                  </a:moveTo>
                  <a:lnTo>
                    <a:pt x="0" y="330"/>
                  </a:lnTo>
                  <a:lnTo>
                    <a:pt x="120" y="316"/>
                  </a:lnTo>
                  <a:lnTo>
                    <a:pt x="200" y="0"/>
                  </a:lnTo>
                  <a:lnTo>
                    <a:pt x="809" y="0"/>
                  </a:lnTo>
                  <a:lnTo>
                    <a:pt x="892" y="313"/>
                  </a:lnTo>
                  <a:lnTo>
                    <a:pt x="1012" y="327"/>
                  </a:lnTo>
                  <a:lnTo>
                    <a:pt x="1012" y="363"/>
                  </a:lnTo>
                  <a:lnTo>
                    <a:pt x="0" y="36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11" name="Freeform 22"/>
            <p:cNvSpPr>
              <a:spLocks/>
            </p:cNvSpPr>
            <p:nvPr/>
          </p:nvSpPr>
          <p:spPr bwMode="auto">
            <a:xfrm>
              <a:off x="2695" y="1327"/>
              <a:ext cx="42" cy="33"/>
            </a:xfrm>
            <a:custGeom>
              <a:avLst/>
              <a:gdLst>
                <a:gd name="T0" fmla="*/ 6 w 11"/>
                <a:gd name="T1" fmla="*/ 0 h 12"/>
                <a:gd name="T2" fmla="*/ 11 w 11"/>
                <a:gd name="T3" fmla="*/ 6 h 12"/>
                <a:gd name="T4" fmla="*/ 6 w 11"/>
                <a:gd name="T5" fmla="*/ 12 h 12"/>
                <a:gd name="T6" fmla="*/ 0 w 11"/>
                <a:gd name="T7" fmla="*/ 6 h 12"/>
                <a:gd name="T8" fmla="*/ 6 w 11"/>
                <a:gd name="T9" fmla="*/ 0 h 12"/>
              </a:gdLst>
              <a:ahLst/>
              <a:cxnLst>
                <a:cxn ang="0">
                  <a:pos x="T0" y="T1"/>
                </a:cxn>
                <a:cxn ang="0">
                  <a:pos x="T2" y="T3"/>
                </a:cxn>
                <a:cxn ang="0">
                  <a:pos x="T4" y="T5"/>
                </a:cxn>
                <a:cxn ang="0">
                  <a:pos x="T6" y="T7"/>
                </a:cxn>
                <a:cxn ang="0">
                  <a:pos x="T8" y="T9"/>
                </a:cxn>
              </a:cxnLst>
              <a:rect l="0" t="0" r="r" b="b"/>
              <a:pathLst>
                <a:path w="11" h="12">
                  <a:moveTo>
                    <a:pt x="6" y="0"/>
                  </a:moveTo>
                  <a:cubicBezTo>
                    <a:pt x="9" y="0"/>
                    <a:pt x="11" y="3"/>
                    <a:pt x="11" y="6"/>
                  </a:cubicBezTo>
                  <a:cubicBezTo>
                    <a:pt x="11" y="9"/>
                    <a:pt x="9" y="12"/>
                    <a:pt x="6" y="12"/>
                  </a:cubicBezTo>
                  <a:cubicBezTo>
                    <a:pt x="3" y="12"/>
                    <a:pt x="0" y="9"/>
                    <a:pt x="0" y="6"/>
                  </a:cubicBezTo>
                  <a:cubicBezTo>
                    <a:pt x="0" y="3"/>
                    <a:pt x="2" y="0"/>
                    <a:pt x="6" y="0"/>
                  </a:cubicBezTo>
                  <a:close/>
                </a:path>
              </a:pathLst>
            </a:custGeom>
            <a:solidFill>
              <a:srgbClr val="E9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13" name="Freeform 24"/>
            <p:cNvSpPr>
              <a:spLocks/>
            </p:cNvSpPr>
            <p:nvPr/>
          </p:nvSpPr>
          <p:spPr bwMode="auto">
            <a:xfrm>
              <a:off x="2427" y="3366"/>
              <a:ext cx="631" cy="61"/>
            </a:xfrm>
            <a:custGeom>
              <a:avLst/>
              <a:gdLst>
                <a:gd name="T0" fmla="*/ 620 w 631"/>
                <a:gd name="T1" fmla="*/ 0 h 61"/>
                <a:gd name="T2" fmla="*/ 11 w 631"/>
                <a:gd name="T3" fmla="*/ 0 h 61"/>
                <a:gd name="T4" fmla="*/ 0 w 631"/>
                <a:gd name="T5" fmla="*/ 61 h 61"/>
                <a:gd name="T6" fmla="*/ 631 w 631"/>
                <a:gd name="T7" fmla="*/ 59 h 61"/>
                <a:gd name="T8" fmla="*/ 620 w 631"/>
                <a:gd name="T9" fmla="*/ 0 h 61"/>
              </a:gdLst>
              <a:ahLst/>
              <a:cxnLst>
                <a:cxn ang="0">
                  <a:pos x="T0" y="T1"/>
                </a:cxn>
                <a:cxn ang="0">
                  <a:pos x="T2" y="T3"/>
                </a:cxn>
                <a:cxn ang="0">
                  <a:pos x="T4" y="T5"/>
                </a:cxn>
                <a:cxn ang="0">
                  <a:pos x="T6" y="T7"/>
                </a:cxn>
                <a:cxn ang="0">
                  <a:pos x="T8" y="T9"/>
                </a:cxn>
              </a:cxnLst>
              <a:rect l="0" t="0" r="r" b="b"/>
              <a:pathLst>
                <a:path w="631" h="61">
                  <a:moveTo>
                    <a:pt x="620" y="0"/>
                  </a:moveTo>
                  <a:lnTo>
                    <a:pt x="11" y="0"/>
                  </a:lnTo>
                  <a:lnTo>
                    <a:pt x="0" y="61"/>
                  </a:lnTo>
                  <a:lnTo>
                    <a:pt x="631" y="59"/>
                  </a:lnTo>
                  <a:lnTo>
                    <a:pt x="620"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sp>
          <p:nvSpPr>
            <p:cNvPr id="14" name="Freeform 25"/>
            <p:cNvSpPr>
              <a:spLocks/>
            </p:cNvSpPr>
            <p:nvPr/>
          </p:nvSpPr>
          <p:spPr bwMode="auto">
            <a:xfrm>
              <a:off x="2427" y="3366"/>
              <a:ext cx="631" cy="61"/>
            </a:xfrm>
            <a:custGeom>
              <a:avLst/>
              <a:gdLst>
                <a:gd name="T0" fmla="*/ 620 w 631"/>
                <a:gd name="T1" fmla="*/ 0 h 61"/>
                <a:gd name="T2" fmla="*/ 11 w 631"/>
                <a:gd name="T3" fmla="*/ 0 h 61"/>
                <a:gd name="T4" fmla="*/ 0 w 631"/>
                <a:gd name="T5" fmla="*/ 61 h 61"/>
                <a:gd name="T6" fmla="*/ 631 w 631"/>
                <a:gd name="T7" fmla="*/ 59 h 61"/>
                <a:gd name="T8" fmla="*/ 620 w 631"/>
                <a:gd name="T9" fmla="*/ 0 h 61"/>
              </a:gdLst>
              <a:ahLst/>
              <a:cxnLst>
                <a:cxn ang="0">
                  <a:pos x="T0" y="T1"/>
                </a:cxn>
                <a:cxn ang="0">
                  <a:pos x="T2" y="T3"/>
                </a:cxn>
                <a:cxn ang="0">
                  <a:pos x="T4" y="T5"/>
                </a:cxn>
                <a:cxn ang="0">
                  <a:pos x="T6" y="T7"/>
                </a:cxn>
                <a:cxn ang="0">
                  <a:pos x="T8" y="T9"/>
                </a:cxn>
              </a:cxnLst>
              <a:rect l="0" t="0" r="r" b="b"/>
              <a:pathLst>
                <a:path w="631" h="61">
                  <a:moveTo>
                    <a:pt x="620" y="0"/>
                  </a:moveTo>
                  <a:lnTo>
                    <a:pt x="11" y="0"/>
                  </a:lnTo>
                  <a:lnTo>
                    <a:pt x="0" y="61"/>
                  </a:lnTo>
                  <a:lnTo>
                    <a:pt x="631" y="59"/>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endParaRPr lang="zh-CN" altLang="en-US" sz="1350">
                <a:solidFill>
                  <a:prstClr val="black"/>
                </a:solidFill>
              </a:endParaRPr>
            </a:p>
          </p:txBody>
        </p:sp>
      </p:grpSp>
      <p:cxnSp>
        <p:nvCxnSpPr>
          <p:cNvPr id="15" name="直接连接符 14"/>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629150" y="500390"/>
            <a:ext cx="3314700" cy="523220"/>
          </a:xfrm>
          <a:prstGeom prst="rect">
            <a:avLst/>
          </a:prstGeom>
          <a:noFill/>
        </p:spPr>
        <p:txBody>
          <a:bodyPr wrap="square" rtlCol="0">
            <a:spAutoFit/>
          </a:bodyPr>
          <a:lstStyle/>
          <a:p>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目标检测基本概念</a:t>
            </a:r>
          </a:p>
        </p:txBody>
      </p:sp>
      <p:sp>
        <p:nvSpPr>
          <p:cNvPr id="19" name="矩形 18"/>
          <p:cNvSpPr/>
          <p:nvPr/>
        </p:nvSpPr>
        <p:spPr>
          <a:xfrm>
            <a:off x="6096000" y="2141828"/>
            <a:ext cx="5467350" cy="120015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flipH="1">
            <a:off x="6096000" y="3341978"/>
            <a:ext cx="5467350" cy="120015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096000" y="4542128"/>
            <a:ext cx="5467350" cy="1200150"/>
          </a:xfrm>
          <a:prstGeom prst="rect">
            <a:avLst/>
          </a:prstGeom>
          <a:gradFill flip="none" rotWithShape="1">
            <a:gsLst>
              <a:gs pos="0">
                <a:schemeClr val="bg1">
                  <a:alpha val="50000"/>
                </a:schemeClr>
              </a:gs>
              <a:gs pos="32100">
                <a:schemeClr val="bg1">
                  <a:alpha val="30000"/>
                </a:schemeClr>
              </a:gs>
              <a:gs pos="71000">
                <a:schemeClr val="bg1">
                  <a:alpha val="2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6454527" y="2268112"/>
            <a:ext cx="4194423" cy="998350"/>
          </a:xfrm>
          <a:prstGeom prst="rect">
            <a:avLst/>
          </a:prstGeom>
          <a:noFill/>
        </p:spPr>
        <p:txBody>
          <a:bodyPr wrap="square" lIns="68580" tIns="34290" rIns="68580" bIns="34290" rtlCol="0">
            <a:spAutoFit/>
          </a:bodyPr>
          <a:lstStyle/>
          <a:p>
            <a:pPr lvl="0" defTabSz="457200">
              <a:lnSpc>
                <a:spcPct val="130000"/>
              </a:lnSpc>
            </a:pPr>
            <a:r>
              <a:rPr lang="en-US" altLang="zh-CN" sz="1600" dirty="0">
                <a:solidFill>
                  <a:schemeClr val="bg1"/>
                </a:solidFill>
                <a:latin typeface="微软雅黑" panose="020B0503020204020204" pitchFamily="34" charset="-122"/>
                <a:ea typeface="微软雅黑" panose="020B0503020204020204" pitchFamily="34" charset="-122"/>
              </a:rPr>
              <a:t>Two-stage</a:t>
            </a:r>
            <a:r>
              <a:rPr lang="zh-CN" altLang="en-US" sz="1600" dirty="0">
                <a:solidFill>
                  <a:schemeClr val="bg1"/>
                </a:solidFill>
                <a:latin typeface="微软雅黑" panose="020B0503020204020204" pitchFamily="34" charset="-122"/>
                <a:ea typeface="微软雅黑" panose="020B0503020204020204" pitchFamily="34" charset="-122"/>
              </a:rPr>
              <a:t>模型，先找出一些候选的区域，而后对区域进行调整、分类，代表有</a:t>
            </a:r>
            <a:r>
              <a:rPr lang="en-US" altLang="zh-CN" sz="1600" dirty="0">
                <a:solidFill>
                  <a:schemeClr val="bg1"/>
                </a:solidFill>
                <a:latin typeface="微软雅黑" panose="020B0503020204020204" pitchFamily="34" charset="-122"/>
                <a:ea typeface="微软雅黑" panose="020B0503020204020204" pitchFamily="34" charset="-122"/>
              </a:rPr>
              <a:t>R-CNN</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Faster R-CNN</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SPP-net</a:t>
            </a:r>
            <a:r>
              <a:rPr lang="zh-CN" altLang="en-US" sz="1600" dirty="0">
                <a:solidFill>
                  <a:schemeClr val="bg1"/>
                </a:solidFill>
                <a:latin typeface="微软雅黑" panose="020B0503020204020204" pitchFamily="34" charset="-122"/>
                <a:ea typeface="微软雅黑" panose="020B0503020204020204" pitchFamily="34" charset="-122"/>
              </a:rPr>
              <a:t>等</a:t>
            </a:r>
          </a:p>
        </p:txBody>
      </p:sp>
      <p:sp>
        <p:nvSpPr>
          <p:cNvPr id="23" name="文本框 22"/>
          <p:cNvSpPr txBox="1"/>
          <p:nvPr/>
        </p:nvSpPr>
        <p:spPr>
          <a:xfrm>
            <a:off x="7197477" y="3419340"/>
            <a:ext cx="4194423" cy="998350"/>
          </a:xfrm>
          <a:prstGeom prst="rect">
            <a:avLst/>
          </a:prstGeom>
          <a:noFill/>
        </p:spPr>
        <p:txBody>
          <a:bodyPr wrap="square" lIns="68580" tIns="34290" rIns="68580" bIns="34290" rtlCol="0">
            <a:spAutoFit/>
          </a:bodyPr>
          <a:lstStyle/>
          <a:p>
            <a:pPr lvl="0" defTabSz="457200">
              <a:lnSpc>
                <a:spcPct val="130000"/>
              </a:lnSpc>
            </a:pPr>
            <a:r>
              <a:rPr lang="en-US" altLang="zh-CN" sz="1600" dirty="0">
                <a:solidFill>
                  <a:schemeClr val="bg1"/>
                </a:solidFill>
                <a:latin typeface="微软雅黑" panose="020B0503020204020204" pitchFamily="34" charset="-122"/>
                <a:ea typeface="微软雅黑" panose="020B0503020204020204" pitchFamily="34" charset="-122"/>
              </a:rPr>
              <a:t>One-stage</a:t>
            </a:r>
            <a:r>
              <a:rPr lang="zh-CN" altLang="en-US" sz="1600" dirty="0">
                <a:solidFill>
                  <a:schemeClr val="bg1"/>
                </a:solidFill>
                <a:latin typeface="微软雅黑" panose="020B0503020204020204" pitchFamily="34" charset="-122"/>
                <a:ea typeface="微软雅黑" panose="020B0503020204020204" pitchFamily="34" charset="-122"/>
              </a:rPr>
              <a:t>模型，没有中间的区域检出的过程，直接从图片获得预测结果，一个网络一步到位，代表：</a:t>
            </a:r>
            <a:r>
              <a:rPr lang="en-US" altLang="zh-CN" sz="1600" dirty="0">
                <a:solidFill>
                  <a:schemeClr val="bg1"/>
                </a:solidFill>
                <a:latin typeface="微软雅黑" panose="020B0503020204020204" pitchFamily="34" charset="-122"/>
                <a:ea typeface="微软雅黑" panose="020B0503020204020204" pitchFamily="34" charset="-122"/>
              </a:rPr>
              <a:t>YOLO</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SSD</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6454527" y="4600033"/>
            <a:ext cx="4194423" cy="998350"/>
          </a:xfrm>
          <a:prstGeom prst="rect">
            <a:avLst/>
          </a:prstGeom>
          <a:noFill/>
        </p:spPr>
        <p:txBody>
          <a:bodyPr wrap="square" lIns="68580" tIns="34290" rIns="68580" bIns="34290" rtlCol="0">
            <a:spAutoFit/>
          </a:bodyPr>
          <a:lstStyle/>
          <a:p>
            <a:pPr lvl="0" defTabSz="457200">
              <a:lnSpc>
                <a:spcPct val="130000"/>
              </a:lnSpc>
            </a:pPr>
            <a:r>
              <a:rPr lang="en-US" altLang="zh-CN" sz="1600" dirty="0">
                <a:solidFill>
                  <a:schemeClr val="bg1"/>
                </a:solidFill>
                <a:latin typeface="微软雅黑" panose="020B0503020204020204" pitchFamily="34" charset="-122"/>
                <a:ea typeface="微软雅黑" panose="020B0503020204020204" pitchFamily="34" charset="-122"/>
              </a:rPr>
              <a:t>IOU</a:t>
            </a:r>
            <a:r>
              <a:rPr lang="zh-CN" altLang="en-US" sz="1600" dirty="0">
                <a:solidFill>
                  <a:schemeClr val="bg1"/>
                </a:solidFill>
                <a:latin typeface="微软雅黑" panose="020B0503020204020204" pitchFamily="34" charset="-122"/>
                <a:ea typeface="微软雅黑" panose="020B0503020204020204" pitchFamily="34" charset="-122"/>
              </a:rPr>
              <a:t>评估指标、一些标记框专有名词</a:t>
            </a:r>
            <a:r>
              <a:rPr lang="en-US" altLang="zh-CN" sz="1600" dirty="0" err="1">
                <a:solidFill>
                  <a:schemeClr val="bg1"/>
                </a:solidFill>
                <a:latin typeface="微软雅黑" panose="020B0503020204020204" pitchFamily="34" charset="-122"/>
                <a:ea typeface="微软雅黑" panose="020B0503020204020204" pitchFamily="34" charset="-122"/>
              </a:rPr>
              <a:t>bbox</a:t>
            </a:r>
            <a:r>
              <a:rPr lang="zh-CN" altLang="en-US" sz="1600" dirty="0">
                <a:solidFill>
                  <a:schemeClr val="bg1"/>
                </a:solidFill>
                <a:latin typeface="微软雅黑" panose="020B0503020204020204" pitchFamily="34" charset="-122"/>
                <a:ea typeface="微软雅黑" panose="020B0503020204020204" pitchFamily="34" charset="-122"/>
              </a:rPr>
              <a:t>以及</a:t>
            </a:r>
            <a:r>
              <a:rPr lang="en-US" altLang="zh-CN" sz="1600" dirty="0">
                <a:solidFill>
                  <a:schemeClr val="bg1"/>
                </a:solidFill>
                <a:latin typeface="微软雅黑" panose="020B0503020204020204" pitchFamily="34" charset="-122"/>
                <a:ea typeface="微软雅黑" panose="020B0503020204020204" pitchFamily="34" charset="-122"/>
              </a:rPr>
              <a:t>GT</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Predicted </a:t>
            </a:r>
            <a:r>
              <a:rPr lang="en-US" altLang="zh-CN" sz="1600" dirty="0" err="1">
                <a:solidFill>
                  <a:schemeClr val="bg1"/>
                </a:solidFill>
                <a:latin typeface="微软雅黑" panose="020B0503020204020204" pitchFamily="34" charset="-122"/>
                <a:ea typeface="微软雅黑" panose="020B0503020204020204" pitchFamily="34" charset="-122"/>
              </a:rPr>
              <a:t>bbox</a:t>
            </a:r>
            <a:r>
              <a:rPr lang="zh-CN" altLang="en-US" sz="1600" dirty="0">
                <a:solidFill>
                  <a:schemeClr val="bg1"/>
                </a:solidFill>
                <a:latin typeface="微软雅黑" panose="020B0503020204020204" pitchFamily="34" charset="-122"/>
                <a:ea typeface="微软雅黑" panose="020B0503020204020204" pitchFamily="34" charset="-122"/>
              </a:rPr>
              <a:t>等概念，并且大致了解了目标检测最简单的一个实现网络。</a:t>
            </a:r>
          </a:p>
        </p:txBody>
      </p:sp>
      <p:sp>
        <p:nvSpPr>
          <p:cNvPr id="25" name="文本框 24">
            <a:extLst>
              <a:ext uri="{FF2B5EF4-FFF2-40B4-BE49-F238E27FC236}">
                <a16:creationId xmlns:a16="http://schemas.microsoft.com/office/drawing/2014/main" id="{FE3E2184-F897-4C67-AC0B-E24A0047BEC4}"/>
              </a:ext>
            </a:extLst>
          </p:cNvPr>
          <p:cNvSpPr txBox="1"/>
          <p:nvPr/>
        </p:nvSpPr>
        <p:spPr>
          <a:xfrm>
            <a:off x="1515415" y="2553389"/>
            <a:ext cx="3577335" cy="2308324"/>
          </a:xfrm>
          <a:prstGeom prst="rect">
            <a:avLst/>
          </a:prstGeom>
          <a:noFill/>
        </p:spPr>
        <p:txBody>
          <a:bodyPr wrap="square" rtlCol="0">
            <a:spAutoFit/>
          </a:bodyPr>
          <a:lstStyle/>
          <a:p>
            <a:r>
              <a:rPr lang="zh-CN" altLang="en-US" dirty="0">
                <a:solidFill>
                  <a:schemeClr val="bg1"/>
                </a:solidFill>
              </a:rPr>
              <a:t>由于本人在中期答辩之后忙着去搭建个人博客网站之类后等一系列事情了，没有时间也没来得及去完成</a:t>
            </a:r>
            <a:r>
              <a:rPr lang="en-US" altLang="zh-CN" dirty="0">
                <a:solidFill>
                  <a:schemeClr val="bg1"/>
                </a:solidFill>
              </a:rPr>
              <a:t>Lab02</a:t>
            </a:r>
            <a:r>
              <a:rPr lang="zh-CN" altLang="en-US" dirty="0">
                <a:solidFill>
                  <a:schemeClr val="bg1"/>
                </a:solidFill>
              </a:rPr>
              <a:t>，而且本人目测以本人龟</a:t>
            </a:r>
            <a:r>
              <a:rPr lang="zh-CN" altLang="en-US">
                <a:solidFill>
                  <a:schemeClr val="bg1"/>
                </a:solidFill>
              </a:rPr>
              <a:t>速的进度</a:t>
            </a:r>
            <a:r>
              <a:rPr lang="zh-CN" altLang="en-US" dirty="0">
                <a:solidFill>
                  <a:schemeClr val="bg1"/>
                </a:solidFill>
              </a:rPr>
              <a:t>也需要好久才能完成呜呜呜，所以只了解了相关目标检测的基本概念，</a:t>
            </a:r>
            <a:r>
              <a:rPr lang="en-US" altLang="zh-CN" dirty="0">
                <a:solidFill>
                  <a:schemeClr val="bg1"/>
                </a:solidFill>
              </a:rPr>
              <a:t>CS231n</a:t>
            </a:r>
            <a:r>
              <a:rPr lang="zh-CN" altLang="en-US" dirty="0">
                <a:solidFill>
                  <a:schemeClr val="bg1"/>
                </a:solidFill>
              </a:rPr>
              <a:t>看得也很慢</a:t>
            </a:r>
            <a:r>
              <a:rPr lang="en-US" altLang="zh-CN" dirty="0">
                <a:solidFill>
                  <a:schemeClr val="bg1"/>
                </a:solidFill>
              </a:rPr>
              <a:t>……</a:t>
            </a:r>
            <a:endParaRPr lang="zh-CN" altLang="en-US" dirty="0">
              <a:solidFill>
                <a:schemeClr val="bg1"/>
              </a:solidFill>
            </a:endParaRPr>
          </a:p>
        </p:txBody>
      </p:sp>
      <p:pic>
        <p:nvPicPr>
          <p:cNvPr id="3" name="图片 2">
            <a:extLst>
              <a:ext uri="{FF2B5EF4-FFF2-40B4-BE49-F238E27FC236}">
                <a16:creationId xmlns:a16="http://schemas.microsoft.com/office/drawing/2014/main" id="{F05E08DD-4AC2-4F60-BF28-DB78F726AA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970" y="-54128"/>
            <a:ext cx="4834089" cy="2634095"/>
          </a:xfrm>
          <a:prstGeom prst="rect">
            <a:avLst/>
          </a:prstGeom>
        </p:spPr>
      </p:pic>
    </p:spTree>
    <p:extLst>
      <p:ext uri="{BB962C8B-B14F-4D97-AF65-F5344CB8AC3E}">
        <p14:creationId xmlns:p14="http://schemas.microsoft.com/office/powerpoint/2010/main" val="38008848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73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8343900" y="762000"/>
            <a:ext cx="5086350" cy="0"/>
          </a:xfrm>
          <a:prstGeom prst="line">
            <a:avLst/>
          </a:prstGeom>
          <a:ln>
            <a:solidFill>
              <a:schemeClr val="bg1"/>
            </a:solidFill>
            <a:tailEnd type="oval" w="lg" len="lg"/>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432890" y="500390"/>
            <a:ext cx="3314700" cy="523220"/>
          </a:xfrm>
          <a:prstGeom prst="rect">
            <a:avLst/>
          </a:prstGeom>
          <a:noFill/>
        </p:spPr>
        <p:txBody>
          <a:bodyPr wrap="square" rtlCol="0">
            <a:spAutoFit/>
          </a:bodyPr>
          <a:lstStyle/>
          <a:p>
            <a:r>
              <a:rPr lang="zh-CN" altLang="en-US" sz="2800" b="1" dirty="0">
                <a:solidFill>
                  <a:schemeClr val="bg1"/>
                </a:solidFill>
                <a:effectLst>
                  <a:glow rad="228600">
                    <a:schemeClr val="accent1">
                      <a:satMod val="175000"/>
                      <a:alpha val="40000"/>
                    </a:schemeClr>
                  </a:glow>
                </a:effectLst>
                <a:latin typeface="微软雅黑" panose="020B0503020204020204" pitchFamily="34" charset="-122"/>
                <a:ea typeface="微软雅黑" panose="020B0503020204020204" pitchFamily="34" charset="-122"/>
              </a:rPr>
              <a:t>总结</a:t>
            </a:r>
          </a:p>
        </p:txBody>
      </p:sp>
      <p:sp>
        <p:nvSpPr>
          <p:cNvPr id="7" name="椭圆 6"/>
          <p:cNvSpPr/>
          <p:nvPr/>
        </p:nvSpPr>
        <p:spPr>
          <a:xfrm rot="19747294" flipH="1">
            <a:off x="3408649" y="2148970"/>
            <a:ext cx="905279" cy="90527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8" name="椭圆 7"/>
          <p:cNvSpPr/>
          <p:nvPr/>
        </p:nvSpPr>
        <p:spPr>
          <a:xfrm flipH="1">
            <a:off x="1913523" y="2747485"/>
            <a:ext cx="1117525" cy="11175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9" name="椭圆 8"/>
          <p:cNvSpPr/>
          <p:nvPr/>
        </p:nvSpPr>
        <p:spPr>
          <a:xfrm rot="19498993" flipH="1">
            <a:off x="2558564" y="2076081"/>
            <a:ext cx="394921" cy="39492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10" name="椭圆 9"/>
          <p:cNvSpPr/>
          <p:nvPr/>
        </p:nvSpPr>
        <p:spPr>
          <a:xfrm rot="1719657" flipH="1">
            <a:off x="2481001" y="4590440"/>
            <a:ext cx="828630" cy="82863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11" name="椭圆 10"/>
          <p:cNvSpPr/>
          <p:nvPr/>
        </p:nvSpPr>
        <p:spPr>
          <a:xfrm rot="1418744" flipH="1">
            <a:off x="1660214" y="4231073"/>
            <a:ext cx="603619" cy="60361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sp>
        <p:nvSpPr>
          <p:cNvPr id="12" name="椭圆 11"/>
          <p:cNvSpPr/>
          <p:nvPr/>
        </p:nvSpPr>
        <p:spPr>
          <a:xfrm rot="608903" flipH="1">
            <a:off x="3318694" y="3171108"/>
            <a:ext cx="1546291" cy="154629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400" dirty="0">
              <a:solidFill>
                <a:srgbClr val="103154"/>
              </a:solidFill>
            </a:endParaRPr>
          </a:p>
        </p:txBody>
      </p:sp>
      <p:cxnSp>
        <p:nvCxnSpPr>
          <p:cNvPr id="13" name="直线连接符 14"/>
          <p:cNvCxnSpPr>
            <a:stCxn id="9" idx="5"/>
            <a:endCxn id="8" idx="0"/>
          </p:cNvCxnSpPr>
          <p:nvPr/>
        </p:nvCxnSpPr>
        <p:spPr>
          <a:xfrm flipH="1">
            <a:off x="2472285" y="2468012"/>
            <a:ext cx="249508" cy="279473"/>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23"/>
          <p:cNvCxnSpPr/>
          <p:nvPr/>
        </p:nvCxnSpPr>
        <p:spPr>
          <a:xfrm flipH="1" flipV="1">
            <a:off x="2043499" y="4663418"/>
            <a:ext cx="609586" cy="134154"/>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55"/>
          <p:cNvCxnSpPr>
            <a:stCxn id="12" idx="4"/>
            <a:endCxn id="10" idx="1"/>
          </p:cNvCxnSpPr>
          <p:nvPr/>
        </p:nvCxnSpPr>
        <p:spPr>
          <a:xfrm flipH="1">
            <a:off x="3292898" y="4705303"/>
            <a:ext cx="662714" cy="182897"/>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58"/>
          <p:cNvCxnSpPr>
            <a:stCxn id="12" idx="0"/>
            <a:endCxn id="7" idx="4"/>
          </p:cNvCxnSpPr>
          <p:nvPr/>
        </p:nvCxnSpPr>
        <p:spPr>
          <a:xfrm flipH="1" flipV="1">
            <a:off x="4093591" y="2990091"/>
            <a:ext cx="134475" cy="193113"/>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3534808" y="2394481"/>
            <a:ext cx="1148759" cy="400134"/>
          </a:xfrm>
          <a:prstGeom prst="rect">
            <a:avLst/>
          </a:prstGeom>
          <a:noFill/>
        </p:spPr>
        <p:txBody>
          <a:bodyPr wrap="square" rtlCol="0">
            <a:spAutoFit/>
          </a:bodyPr>
          <a:lstStyle/>
          <a:p>
            <a:r>
              <a:rPr lang="zh-CN" altLang="en-US" sz="2000" b="1" dirty="0"/>
              <a:t>池化</a:t>
            </a:r>
          </a:p>
        </p:txBody>
      </p:sp>
      <p:sp>
        <p:nvSpPr>
          <p:cNvPr id="33" name="文本框 32"/>
          <p:cNvSpPr txBox="1"/>
          <p:nvPr/>
        </p:nvSpPr>
        <p:spPr>
          <a:xfrm>
            <a:off x="3702646" y="3735228"/>
            <a:ext cx="1148759" cy="400134"/>
          </a:xfrm>
          <a:prstGeom prst="rect">
            <a:avLst/>
          </a:prstGeom>
          <a:noFill/>
        </p:spPr>
        <p:txBody>
          <a:bodyPr wrap="square" rtlCol="0">
            <a:spAutoFit/>
          </a:bodyPr>
          <a:lstStyle/>
          <a:p>
            <a:r>
              <a:rPr lang="zh-CN" altLang="en-US" sz="2000" b="1" dirty="0"/>
              <a:t>卷积</a:t>
            </a:r>
          </a:p>
        </p:txBody>
      </p:sp>
      <p:sp>
        <p:nvSpPr>
          <p:cNvPr id="34" name="文本框 33"/>
          <p:cNvSpPr txBox="1"/>
          <p:nvPr/>
        </p:nvSpPr>
        <p:spPr>
          <a:xfrm>
            <a:off x="2105548" y="2962223"/>
            <a:ext cx="1148759" cy="707886"/>
          </a:xfrm>
          <a:prstGeom prst="rect">
            <a:avLst/>
          </a:prstGeom>
          <a:noFill/>
        </p:spPr>
        <p:txBody>
          <a:bodyPr wrap="square" rtlCol="0">
            <a:spAutoFit/>
          </a:bodyPr>
          <a:lstStyle/>
          <a:p>
            <a:r>
              <a:rPr lang="zh-CN" altLang="en-US" sz="2000" b="1" dirty="0"/>
              <a:t>神经</a:t>
            </a:r>
            <a:endParaRPr lang="en-US" altLang="zh-CN" sz="2000" b="1" dirty="0"/>
          </a:p>
          <a:p>
            <a:r>
              <a:rPr lang="zh-CN" altLang="en-US" sz="2000" b="1" dirty="0"/>
              <a:t>网络</a:t>
            </a:r>
          </a:p>
        </p:txBody>
      </p:sp>
      <p:sp>
        <p:nvSpPr>
          <p:cNvPr id="35" name="文本框 34"/>
          <p:cNvSpPr txBox="1"/>
          <p:nvPr/>
        </p:nvSpPr>
        <p:spPr>
          <a:xfrm>
            <a:off x="2580221" y="4804142"/>
            <a:ext cx="1148759" cy="400134"/>
          </a:xfrm>
          <a:prstGeom prst="rect">
            <a:avLst/>
          </a:prstGeom>
          <a:noFill/>
        </p:spPr>
        <p:txBody>
          <a:bodyPr wrap="square" rtlCol="0">
            <a:spAutoFit/>
          </a:bodyPr>
          <a:lstStyle/>
          <a:p>
            <a:r>
              <a:rPr lang="en-US" altLang="zh-CN" sz="2000" b="1" dirty="0"/>
              <a:t>BN</a:t>
            </a:r>
            <a:endParaRPr lang="zh-CN" altLang="en-US" sz="2000" b="1" dirty="0"/>
          </a:p>
        </p:txBody>
      </p:sp>
      <p:sp>
        <p:nvSpPr>
          <p:cNvPr id="36" name="文本框 35"/>
          <p:cNvSpPr txBox="1"/>
          <p:nvPr/>
        </p:nvSpPr>
        <p:spPr>
          <a:xfrm>
            <a:off x="6443847" y="1859351"/>
            <a:ext cx="4383348" cy="998350"/>
          </a:xfrm>
          <a:prstGeom prst="rect">
            <a:avLst/>
          </a:prstGeom>
          <a:noFill/>
        </p:spPr>
        <p:txBody>
          <a:bodyPr wrap="square" lIns="68580" tIns="34290" rIns="68580" bIns="34290" rtlCol="0">
            <a:spAutoFit/>
          </a:bodyPr>
          <a:lstStyle/>
          <a:p>
            <a:pPr lvl="0" defTabSz="457200">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最大收获就是卷积的学习，学到了卷积操作的一些很巧妙的操作</a:t>
            </a:r>
            <a:r>
              <a:rPr lang="en-US" altLang="zh-CN" sz="1600" dirty="0">
                <a:solidFill>
                  <a:schemeClr val="bg1"/>
                </a:solidFill>
                <a:latin typeface="微软雅黑" panose="020B0503020204020204" pitchFamily="34" charset="-122"/>
                <a:ea typeface="微软雅黑" panose="020B0503020204020204" pitchFamily="34" charset="-122"/>
              </a:rPr>
              <a:t>im2col</a:t>
            </a:r>
            <a:r>
              <a:rPr lang="zh-CN" altLang="en-US" sz="1600" dirty="0">
                <a:solidFill>
                  <a:schemeClr val="bg1"/>
                </a:solidFill>
                <a:latin typeface="微软雅黑" panose="020B0503020204020204" pitchFamily="34" charset="-122"/>
                <a:ea typeface="微软雅黑" panose="020B0503020204020204" pitchFamily="34" charset="-122"/>
              </a:rPr>
              <a:t>操作，并且矩阵转置、变换形状、这一系列的操作很值得研究学习。</a:t>
            </a:r>
          </a:p>
        </p:txBody>
      </p:sp>
      <p:sp>
        <p:nvSpPr>
          <p:cNvPr id="37" name="文本框 36"/>
          <p:cNvSpPr txBox="1"/>
          <p:nvPr/>
        </p:nvSpPr>
        <p:spPr>
          <a:xfrm>
            <a:off x="6433074" y="2999035"/>
            <a:ext cx="4194423" cy="1318438"/>
          </a:xfrm>
          <a:prstGeom prst="rect">
            <a:avLst/>
          </a:prstGeom>
          <a:noFill/>
        </p:spPr>
        <p:txBody>
          <a:bodyPr wrap="square" lIns="68580" tIns="34290" rIns="68580" bIns="34290" rtlCol="0">
            <a:spAutoFit/>
          </a:bodyPr>
          <a:lstStyle/>
          <a:p>
            <a:pPr lvl="0" defTabSz="457200">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其次是关于我们的神经网络各个部分的模块化，分为 </a:t>
            </a:r>
            <a:r>
              <a:rPr lang="en-US" altLang="zh-CN" sz="1600" dirty="0">
                <a:solidFill>
                  <a:schemeClr val="bg1"/>
                </a:solidFill>
                <a:latin typeface="微软雅黑" panose="020B0503020204020204" pitchFamily="34" charset="-122"/>
                <a:ea typeface="微软雅黑" panose="020B0503020204020204" pitchFamily="34" charset="-122"/>
              </a:rPr>
              <a:t>module</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functional</a:t>
            </a:r>
            <a:r>
              <a:rPr lang="zh-CN" altLang="en-US" sz="1600" dirty="0">
                <a:solidFill>
                  <a:schemeClr val="bg1"/>
                </a:solidFill>
                <a:latin typeface="微软雅黑" panose="020B0503020204020204" pitchFamily="34" charset="-122"/>
                <a:ea typeface="微软雅黑" panose="020B0503020204020204" pitchFamily="34" charset="-122"/>
              </a:rPr>
              <a:t>这些模块，像搭积木一样组成了神经网络，顺便掌握了许多类的知识。</a:t>
            </a:r>
          </a:p>
        </p:txBody>
      </p:sp>
      <p:sp>
        <p:nvSpPr>
          <p:cNvPr id="38" name="文本框 37"/>
          <p:cNvSpPr txBox="1"/>
          <p:nvPr/>
        </p:nvSpPr>
        <p:spPr>
          <a:xfrm>
            <a:off x="6443847" y="4271184"/>
            <a:ext cx="4194423" cy="1318438"/>
          </a:xfrm>
          <a:prstGeom prst="rect">
            <a:avLst/>
          </a:prstGeom>
          <a:noFill/>
        </p:spPr>
        <p:txBody>
          <a:bodyPr wrap="square" lIns="68580" tIns="34290" rIns="68580" bIns="34290" rtlCol="0">
            <a:spAutoFit/>
          </a:bodyPr>
          <a:lstStyle/>
          <a:p>
            <a:pPr lvl="0" defTabSz="457200">
              <a:lnSpc>
                <a:spcPct val="130000"/>
              </a:lnSpc>
            </a:pPr>
            <a:r>
              <a:rPr lang="zh-CN" altLang="en-US" sz="1600" dirty="0">
                <a:solidFill>
                  <a:schemeClr val="bg1"/>
                </a:solidFill>
                <a:latin typeface="微软雅黑" panose="020B0503020204020204" pitchFamily="34" charset="-122"/>
                <a:ea typeface="微软雅黑" panose="020B0503020204020204" pitchFamily="34" charset="-122"/>
              </a:rPr>
              <a:t>最后就是我们的</a:t>
            </a:r>
            <a:r>
              <a:rPr lang="en-US" altLang="zh-CN" sz="1600" dirty="0" err="1">
                <a:solidFill>
                  <a:schemeClr val="bg1"/>
                </a:solidFill>
                <a:latin typeface="微软雅黑" panose="020B0503020204020204" pitchFamily="34" charset="-122"/>
                <a:ea typeface="微软雅黑" panose="020B0503020204020204" pitchFamily="34" charset="-122"/>
              </a:rPr>
              <a:t>BatchNorm</a:t>
            </a:r>
            <a:r>
              <a:rPr lang="zh-CN" altLang="en-US" sz="1600" dirty="0">
                <a:solidFill>
                  <a:schemeClr val="bg1"/>
                </a:solidFill>
                <a:latin typeface="微软雅黑" panose="020B0503020204020204" pitchFamily="34" charset="-122"/>
                <a:ea typeface="微软雅黑" panose="020B0503020204020204" pitchFamily="34" charset="-122"/>
              </a:rPr>
              <a:t>操作</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学习了有关其前向传播、反向传播的算法，并且自己实现了一遍，尽管有些小毛病。其他的就是目标检测的了解、</a:t>
            </a:r>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a:solidFill>
                  <a:schemeClr val="bg1"/>
                </a:solidFill>
                <a:latin typeface="微软雅黑" panose="020B0503020204020204" pitchFamily="34" charset="-122"/>
                <a:ea typeface="微软雅黑" panose="020B0503020204020204" pitchFamily="34" charset="-122"/>
              </a:rPr>
              <a:t>对于图像的了解更加深入了。</a:t>
            </a:r>
          </a:p>
        </p:txBody>
      </p:sp>
      <p:sp>
        <p:nvSpPr>
          <p:cNvPr id="39" name="矩形 38"/>
          <p:cNvSpPr/>
          <p:nvPr/>
        </p:nvSpPr>
        <p:spPr>
          <a:xfrm>
            <a:off x="6153150" y="1977050"/>
            <a:ext cx="152400" cy="853088"/>
          </a:xfrm>
          <a:prstGeom prst="rect">
            <a:avLst/>
          </a:prstGeom>
          <a:solidFill>
            <a:srgbClr val="42D2C4"/>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153150" y="3201071"/>
            <a:ext cx="152400" cy="853088"/>
          </a:xfrm>
          <a:prstGeom prst="rect">
            <a:avLst/>
          </a:prstGeom>
          <a:solidFill>
            <a:srgbClr val="42D2C4"/>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6153150" y="4442488"/>
            <a:ext cx="152400" cy="853088"/>
          </a:xfrm>
          <a:prstGeom prst="rect">
            <a:avLst/>
          </a:prstGeom>
          <a:solidFill>
            <a:srgbClr val="42D2C4"/>
          </a:solidFill>
          <a:ln>
            <a:no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线连接符 55"/>
          <p:cNvCxnSpPr>
            <a:stCxn id="7" idx="6"/>
          </p:cNvCxnSpPr>
          <p:nvPr/>
        </p:nvCxnSpPr>
        <p:spPr>
          <a:xfrm flipH="1">
            <a:off x="2985561" y="2833913"/>
            <a:ext cx="487246" cy="29098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763177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fficePLUS.cn-1">
            <a:extLst>
              <a:ext uri="{FF2B5EF4-FFF2-40B4-BE49-F238E27FC236}">
                <a16:creationId xmlns:a16="http://schemas.microsoft.com/office/drawing/2014/main" id="{15992951-501B-42E5-95C7-2FCACA7610CA}"/>
              </a:ext>
            </a:extLst>
          </p:cNvPr>
          <p:cNvPicPr>
            <a:picLocks noChangeAspect="1"/>
          </p:cNvPicPr>
          <p:nvPr/>
        </p:nvPicPr>
        <p:blipFill>
          <a:blip r:embed="rId2" cstate="print">
            <a:extLst>
              <a:ext uri="{28A0092B-C50C-407E-A947-70E740481C1C}">
                <a14:useLocalDpi xmlns:a14="http://schemas.microsoft.com/office/drawing/2010/main" val="0"/>
              </a:ext>
            </a:extLst>
          </a:blip>
          <a:srcRect b="15466"/>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 name="OfficePLUS.cn-2">
            <a:extLst>
              <a:ext uri="{FF2B5EF4-FFF2-40B4-BE49-F238E27FC236}">
                <a16:creationId xmlns:a16="http://schemas.microsoft.com/office/drawing/2014/main" id="{F2528E6A-1693-4D74-82E1-BB8FBB9C29C6}"/>
              </a:ext>
            </a:extLst>
          </p:cNvPr>
          <p:cNvSpPr txBox="1"/>
          <p:nvPr/>
        </p:nvSpPr>
        <p:spPr>
          <a:xfrm>
            <a:off x="2637367" y="2668410"/>
            <a:ext cx="7545655" cy="1446550"/>
          </a:xfrm>
          <a:prstGeom prst="rect">
            <a:avLst/>
          </a:prstGeom>
        </p:spPr>
        <p:txBody>
          <a:bodyPr wrap="none">
            <a:spAutoFit/>
          </a:bodyPr>
          <a:lstStyle>
            <a:defPPr>
              <a:defRPr lang="zh-CN"/>
            </a:defPPr>
            <a:lvl1pPr>
              <a:defRPr sz="8800" i="1">
                <a:gradFill>
                  <a:gsLst>
                    <a:gs pos="39000">
                      <a:schemeClr val="bg1"/>
                    </a:gs>
                    <a:gs pos="100000">
                      <a:srgbClr val="00B0F0"/>
                    </a:gs>
                  </a:gsLst>
                  <a:lin ang="5400000" scaled="0"/>
                </a:gradFill>
                <a:latin typeface="优设标题黑" panose="00000500000000000000" pitchFamily="2" charset="-122"/>
                <a:ea typeface="优设标题黑" panose="00000500000000000000" pitchFamily="2" charset="-122"/>
              </a:defRPr>
            </a:lvl1pPr>
          </a:lstStyle>
          <a:p>
            <a:r>
              <a:rPr lang="zh-CN" altLang="en-US" dirty="0">
                <a:latin typeface="+mn-lt"/>
                <a:sym typeface="+mn-lt"/>
              </a:rPr>
              <a:t>感谢您的聆听！</a:t>
            </a:r>
            <a:endParaRPr lang="en-US" altLang="zh-CN" dirty="0">
              <a:latin typeface="+mn-lt"/>
              <a:sym typeface="+mn-lt"/>
            </a:endParaRPr>
          </a:p>
        </p:txBody>
      </p:sp>
      <p:sp>
        <p:nvSpPr>
          <p:cNvPr id="7" name="OfficePLUS.cn-3">
            <a:extLst>
              <a:ext uri="{FF2B5EF4-FFF2-40B4-BE49-F238E27FC236}">
                <a16:creationId xmlns:a16="http://schemas.microsoft.com/office/drawing/2014/main" id="{6173C3C1-C9E6-4ACA-8B0B-6E4976BD9297}"/>
              </a:ext>
            </a:extLst>
          </p:cNvPr>
          <p:cNvSpPr/>
          <p:nvPr/>
        </p:nvSpPr>
        <p:spPr>
          <a:xfrm>
            <a:off x="4485830" y="4223067"/>
            <a:ext cx="3220339" cy="494293"/>
          </a:xfrm>
          <a:prstGeom prst="roundRect">
            <a:avLst>
              <a:gd name="adj" fmla="val 50000"/>
            </a:avLst>
          </a:prstGeom>
          <a:noFill/>
          <a:ln>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9" name="OfficePLUS.cn-4">
            <a:extLst>
              <a:ext uri="{FF2B5EF4-FFF2-40B4-BE49-F238E27FC236}">
                <a16:creationId xmlns:a16="http://schemas.microsoft.com/office/drawing/2014/main" id="{7A77F8E1-FF0E-4ABE-BE43-8334458C06FA}"/>
              </a:ext>
            </a:extLst>
          </p:cNvPr>
          <p:cNvSpPr/>
          <p:nvPr/>
        </p:nvSpPr>
        <p:spPr>
          <a:xfrm flipH="1">
            <a:off x="4523575" y="4277945"/>
            <a:ext cx="3144849" cy="384537"/>
          </a:xfrm>
          <a:prstGeom prst="roundRect">
            <a:avLst>
              <a:gd name="adj" fmla="val 50000"/>
            </a:avLst>
          </a:prstGeom>
          <a:noFill/>
          <a:ln w="9525">
            <a:gradFill>
              <a:gsLst>
                <a:gs pos="0">
                  <a:srgbClr val="3C79FF"/>
                </a:gs>
                <a:gs pos="44000">
                  <a:srgbClr val="2DDEF2">
                    <a:alpha val="0"/>
                  </a:srgbClr>
                </a:gs>
                <a:gs pos="68000">
                  <a:srgbClr val="3C79FF">
                    <a:alpha val="41000"/>
                  </a:srgbClr>
                </a:gs>
                <a:gs pos="100000">
                  <a:srgbClr val="2DDEF2"/>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ym typeface="+mn-lt"/>
            </a:endParaRPr>
          </a:p>
        </p:txBody>
      </p:sp>
      <p:sp>
        <p:nvSpPr>
          <p:cNvPr id="11" name="OfficePLUS.cn-5">
            <a:extLst>
              <a:ext uri="{FF2B5EF4-FFF2-40B4-BE49-F238E27FC236}">
                <a16:creationId xmlns:a16="http://schemas.microsoft.com/office/drawing/2014/main" id="{36803AD6-9DF2-44E9-B2B1-B8045D93E79D}"/>
              </a:ext>
            </a:extLst>
          </p:cNvPr>
          <p:cNvSpPr txBox="1"/>
          <p:nvPr/>
        </p:nvSpPr>
        <p:spPr>
          <a:xfrm>
            <a:off x="4635499" y="4270158"/>
            <a:ext cx="2921000" cy="400110"/>
          </a:xfrm>
          <a:prstGeom prst="rect">
            <a:avLst/>
          </a:prstGeom>
          <a:noFill/>
        </p:spPr>
        <p:txBody>
          <a:bodyPr wrap="square" rtlCol="0">
            <a:spAutoFit/>
          </a:bodyPr>
          <a:lstStyle/>
          <a:p>
            <a:pPr algn="ctr"/>
            <a:r>
              <a:rPr lang="zh-CN" altLang="en-US" sz="2000" dirty="0">
                <a:solidFill>
                  <a:schemeClr val="bg1"/>
                </a:solidFill>
                <a:cs typeface="+mn-ea"/>
                <a:sym typeface="+mn-lt"/>
              </a:rPr>
              <a:t>汇报人：逯润雨</a:t>
            </a:r>
          </a:p>
        </p:txBody>
      </p:sp>
    </p:spTree>
    <p:extLst>
      <p:ext uri="{BB962C8B-B14F-4D97-AF65-F5344CB8AC3E}">
        <p14:creationId xmlns:p14="http://schemas.microsoft.com/office/powerpoint/2010/main" val="11051306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fficePLUS.cn-1">
            <a:extLst>
              <a:ext uri="{FF2B5EF4-FFF2-40B4-BE49-F238E27FC236}">
                <a16:creationId xmlns:a16="http://schemas.microsoft.com/office/drawing/2014/main" id="{E2873E9C-1E01-407F-A0A9-07D4F73A45D1}"/>
              </a:ext>
            </a:extLst>
          </p:cNvPr>
          <p:cNvPicPr>
            <a:picLocks noChangeAspect="1"/>
          </p:cNvPicPr>
          <p:nvPr/>
        </p:nvPicPr>
        <p:blipFill>
          <a:blip r:embed="rId2" cstate="print">
            <a:extLst>
              <a:ext uri="{28A0092B-C50C-407E-A947-70E740481C1C}">
                <a14:useLocalDpi xmlns:a14="http://schemas.microsoft.com/office/drawing/2010/main" val="0"/>
              </a:ext>
            </a:extLst>
          </a:blip>
          <a:srcRect t="15488"/>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pic>
        <p:nvPicPr>
          <p:cNvPr id="10" name="OfficePLUS.cn-2">
            <a:extLst>
              <a:ext uri="{FF2B5EF4-FFF2-40B4-BE49-F238E27FC236}">
                <a16:creationId xmlns:a16="http://schemas.microsoft.com/office/drawing/2014/main" id="{D236465A-3387-4585-9106-6422E31231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1701800"/>
            <a:ext cx="635000" cy="635000"/>
          </a:xfrm>
          <a:prstGeom prst="rect">
            <a:avLst/>
          </a:prstGeom>
        </p:spPr>
      </p:pic>
      <p:pic>
        <p:nvPicPr>
          <p:cNvPr id="14" name="OfficePLUS.cn-3">
            <a:extLst>
              <a:ext uri="{FF2B5EF4-FFF2-40B4-BE49-F238E27FC236}">
                <a16:creationId xmlns:a16="http://schemas.microsoft.com/office/drawing/2014/main" id="{591B047C-EAED-4889-9D84-ACA604F158A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3037114"/>
            <a:ext cx="685800" cy="685800"/>
          </a:xfrm>
          <a:prstGeom prst="rect">
            <a:avLst/>
          </a:prstGeom>
        </p:spPr>
      </p:pic>
      <p:pic>
        <p:nvPicPr>
          <p:cNvPr id="18" name="OfficePLUS.cn-4">
            <a:extLst>
              <a:ext uri="{FF2B5EF4-FFF2-40B4-BE49-F238E27FC236}">
                <a16:creationId xmlns:a16="http://schemas.microsoft.com/office/drawing/2014/main" id="{22EB588C-8A3C-4B9C-941C-3CE859D0D17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83299" y="4423229"/>
            <a:ext cx="796471" cy="796471"/>
          </a:xfrm>
          <a:prstGeom prst="rect">
            <a:avLst/>
          </a:prstGeom>
        </p:spPr>
      </p:pic>
      <p:sp>
        <p:nvSpPr>
          <p:cNvPr id="19" name="OfficePLUS.cn-5">
            <a:extLst>
              <a:ext uri="{FF2B5EF4-FFF2-40B4-BE49-F238E27FC236}">
                <a16:creationId xmlns:a16="http://schemas.microsoft.com/office/drawing/2014/main" id="{063FB7EF-1EA8-4EF0-ACA3-265104618B1A}"/>
              </a:ext>
            </a:extLst>
          </p:cNvPr>
          <p:cNvSpPr txBox="1"/>
          <p:nvPr/>
        </p:nvSpPr>
        <p:spPr>
          <a:xfrm>
            <a:off x="1615609" y="2509521"/>
            <a:ext cx="2262158" cy="1446550"/>
          </a:xfrm>
          <a:prstGeom prst="rect">
            <a:avLst/>
          </a:prstGeom>
        </p:spPr>
        <p:txBody>
          <a:bodyPr wrap="none">
            <a:spAutoFit/>
          </a:bodyPr>
          <a:lstStyle>
            <a:defPPr>
              <a:defRPr lang="zh-CN"/>
            </a:defPPr>
            <a:lvl1pPr>
              <a:defRPr sz="8800" i="1">
                <a:gradFill>
                  <a:gsLst>
                    <a:gs pos="39000">
                      <a:schemeClr val="bg1"/>
                    </a:gs>
                    <a:gs pos="100000">
                      <a:srgbClr val="00B0F0"/>
                    </a:gs>
                  </a:gsLst>
                  <a:lin ang="5400000" scaled="0"/>
                </a:gradFill>
                <a:latin typeface="优设标题黑" panose="00000500000000000000" pitchFamily="2" charset="-122"/>
                <a:ea typeface="优设标题黑" panose="00000500000000000000" pitchFamily="2" charset="-122"/>
              </a:defRPr>
            </a:lvl1pPr>
          </a:lstStyle>
          <a:p>
            <a:r>
              <a:rPr lang="zh-CN" altLang="en-US" dirty="0">
                <a:latin typeface="+mn-lt"/>
                <a:sym typeface="+mn-lt"/>
              </a:rPr>
              <a:t>目录</a:t>
            </a:r>
          </a:p>
        </p:txBody>
      </p:sp>
      <p:cxnSp>
        <p:nvCxnSpPr>
          <p:cNvPr id="20" name="OfficePLUS.cn-6">
            <a:extLst>
              <a:ext uri="{FF2B5EF4-FFF2-40B4-BE49-F238E27FC236}">
                <a16:creationId xmlns:a16="http://schemas.microsoft.com/office/drawing/2014/main" id="{A1B22F1E-468A-4469-B038-4909F6693999}"/>
              </a:ext>
            </a:extLst>
          </p:cNvPr>
          <p:cNvCxnSpPr/>
          <p:nvPr/>
        </p:nvCxnSpPr>
        <p:spPr>
          <a:xfrm flipH="1">
            <a:off x="3447909" y="3614992"/>
            <a:ext cx="1175658" cy="11756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OfficePLUS.cn-7">
            <a:extLst>
              <a:ext uri="{FF2B5EF4-FFF2-40B4-BE49-F238E27FC236}">
                <a16:creationId xmlns:a16="http://schemas.microsoft.com/office/drawing/2014/main" id="{70B19C2A-322A-4785-9BE1-AE4A8456FA8C}"/>
              </a:ext>
            </a:extLst>
          </p:cNvPr>
          <p:cNvCxnSpPr/>
          <p:nvPr/>
        </p:nvCxnSpPr>
        <p:spPr>
          <a:xfrm flipH="1">
            <a:off x="716475" y="2086543"/>
            <a:ext cx="1175658" cy="117565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OfficePLUS.cn-8">
            <a:extLst>
              <a:ext uri="{FF2B5EF4-FFF2-40B4-BE49-F238E27FC236}">
                <a16:creationId xmlns:a16="http://schemas.microsoft.com/office/drawing/2014/main" id="{33572D95-7019-4B99-9C16-5E87C4BB6942}"/>
              </a:ext>
            </a:extLst>
          </p:cNvPr>
          <p:cNvSpPr txBox="1"/>
          <p:nvPr/>
        </p:nvSpPr>
        <p:spPr>
          <a:xfrm>
            <a:off x="1776903" y="3641334"/>
            <a:ext cx="2071332" cy="523220"/>
          </a:xfrm>
          <a:prstGeom prst="rect">
            <a:avLst/>
          </a:prstGeom>
          <a:noFill/>
        </p:spPr>
        <p:txBody>
          <a:bodyPr wrap="square" rtlCol="0">
            <a:spAutoFit/>
          </a:bodyPr>
          <a:lstStyle/>
          <a:p>
            <a:pPr algn="dist"/>
            <a:r>
              <a:rPr lang="en-US" altLang="zh-CN" sz="2800" spc="-40" dirty="0">
                <a:solidFill>
                  <a:schemeClr val="bg1"/>
                </a:solidFill>
                <a:ea typeface="+mj-ea"/>
                <a:cs typeface="Segoe UI Light" panose="020B0502040204020203" pitchFamily="34" charset="0"/>
                <a:sym typeface="+mn-lt"/>
              </a:rPr>
              <a:t>CONTENTS</a:t>
            </a:r>
            <a:endParaRPr lang="zh-CN" altLang="en-US" sz="2800" spc="-40" dirty="0">
              <a:solidFill>
                <a:schemeClr val="bg1"/>
              </a:solidFill>
              <a:ea typeface="+mj-ea"/>
              <a:cs typeface="Segoe UI Light" panose="020B0502040204020203" pitchFamily="34" charset="0"/>
              <a:sym typeface="+mn-lt"/>
            </a:endParaRPr>
          </a:p>
        </p:txBody>
      </p:sp>
      <p:sp>
        <p:nvSpPr>
          <p:cNvPr id="24" name="OfficePLUS.cn-9">
            <a:extLst>
              <a:ext uri="{FF2B5EF4-FFF2-40B4-BE49-F238E27FC236}">
                <a16:creationId xmlns:a16="http://schemas.microsoft.com/office/drawing/2014/main" id="{8DF94209-CD97-4B24-8B76-225D5CB1D385}"/>
              </a:ext>
            </a:extLst>
          </p:cNvPr>
          <p:cNvSpPr txBox="1"/>
          <p:nvPr/>
        </p:nvSpPr>
        <p:spPr>
          <a:xfrm flipH="1">
            <a:off x="7168243" y="1663509"/>
            <a:ext cx="3826328" cy="677108"/>
          </a:xfrm>
          <a:prstGeom prst="rect">
            <a:avLst/>
          </a:prstGeom>
          <a:noFill/>
        </p:spPr>
        <p:txBody>
          <a:bodyPr wrap="square" rtlCol="0">
            <a:spAutoFit/>
          </a:bodyPr>
          <a:lstStyle/>
          <a:p>
            <a:r>
              <a:rPr lang="en-US" altLang="zh-CN" sz="2400" dirty="0">
                <a:solidFill>
                  <a:schemeClr val="bg1"/>
                </a:solidFill>
                <a:ea typeface="+mj-ea"/>
                <a:cs typeface="阿里巴巴普惠体 L" panose="00020600040101010101" pitchFamily="18" charset="-122"/>
                <a:sym typeface="+mn-lt"/>
              </a:rPr>
              <a:t>Lab01</a:t>
            </a:r>
          </a:p>
          <a:p>
            <a:r>
              <a:rPr lang="en-US" altLang="zh-CN" sz="1400" dirty="0">
                <a:solidFill>
                  <a:schemeClr val="bg1"/>
                </a:solidFill>
                <a:ea typeface="+mj-ea"/>
                <a:cs typeface="阿里巴巴普惠体 L" panose="00020600040101010101" pitchFamily="18" charset="-122"/>
                <a:sym typeface="+mn-lt"/>
              </a:rPr>
              <a:t>Hello world    </a:t>
            </a:r>
            <a:r>
              <a:rPr lang="en-US" altLang="zh-CN" sz="1400" dirty="0" err="1">
                <a:solidFill>
                  <a:schemeClr val="bg1"/>
                </a:solidFill>
                <a:ea typeface="+mj-ea"/>
                <a:cs typeface="阿里巴巴普惠体 L" panose="00020600040101010101" pitchFamily="18" charset="-122"/>
                <a:sym typeface="+mn-lt"/>
              </a:rPr>
              <a:t>module_test</a:t>
            </a:r>
            <a:r>
              <a:rPr lang="en-US" altLang="zh-CN" sz="1400" dirty="0">
                <a:solidFill>
                  <a:schemeClr val="bg1"/>
                </a:solidFill>
                <a:ea typeface="+mj-ea"/>
                <a:cs typeface="阿里巴巴普惠体 L" panose="00020600040101010101" pitchFamily="18" charset="-122"/>
                <a:sym typeface="+mn-lt"/>
              </a:rPr>
              <a:t>   </a:t>
            </a:r>
            <a:r>
              <a:rPr lang="en-US" altLang="zh-CN" sz="1400" dirty="0" err="1">
                <a:solidFill>
                  <a:schemeClr val="bg1"/>
                </a:solidFill>
                <a:ea typeface="+mj-ea"/>
                <a:cs typeface="阿里巴巴普惠体 L" panose="00020600040101010101" pitchFamily="18" charset="-122"/>
                <a:sym typeface="+mn-lt"/>
              </a:rPr>
              <a:t>mnist</a:t>
            </a:r>
            <a:endParaRPr lang="en-US" altLang="zh-CN" sz="1400" dirty="0">
              <a:solidFill>
                <a:schemeClr val="bg1"/>
              </a:solidFill>
              <a:ea typeface="+mj-ea"/>
              <a:cs typeface="阿里巴巴普惠体 L" panose="00020600040101010101" pitchFamily="18" charset="-122"/>
              <a:sym typeface="+mn-lt"/>
            </a:endParaRPr>
          </a:p>
        </p:txBody>
      </p:sp>
      <p:sp>
        <p:nvSpPr>
          <p:cNvPr id="26" name="OfficePLUS.cn-10">
            <a:extLst>
              <a:ext uri="{FF2B5EF4-FFF2-40B4-BE49-F238E27FC236}">
                <a16:creationId xmlns:a16="http://schemas.microsoft.com/office/drawing/2014/main" id="{8F430C04-1D7F-46EC-BE70-C2D98C90E658}"/>
              </a:ext>
            </a:extLst>
          </p:cNvPr>
          <p:cNvSpPr txBox="1"/>
          <p:nvPr/>
        </p:nvSpPr>
        <p:spPr>
          <a:xfrm flipH="1">
            <a:off x="7188725" y="2962387"/>
            <a:ext cx="3826328" cy="677108"/>
          </a:xfrm>
          <a:prstGeom prst="rect">
            <a:avLst/>
          </a:prstGeom>
          <a:noFill/>
        </p:spPr>
        <p:txBody>
          <a:bodyPr wrap="square" rtlCol="0">
            <a:spAutoFit/>
          </a:bodyPr>
          <a:lstStyle/>
          <a:p>
            <a:r>
              <a:rPr lang="en-US" altLang="zh-CN" sz="2400" dirty="0">
                <a:solidFill>
                  <a:schemeClr val="bg1"/>
                </a:solidFill>
                <a:ea typeface="+mj-ea"/>
                <a:cs typeface="阿里巴巴普惠体 L" panose="00020600040101010101" pitchFamily="18" charset="-122"/>
                <a:sym typeface="+mn-lt"/>
              </a:rPr>
              <a:t>Lab02</a:t>
            </a:r>
          </a:p>
          <a:p>
            <a:r>
              <a:rPr lang="zh-CN" altLang="en-US" sz="1400" dirty="0">
                <a:solidFill>
                  <a:schemeClr val="bg1"/>
                </a:solidFill>
                <a:ea typeface="+mj-ea"/>
                <a:cs typeface="阿里巴巴普惠体 L" panose="00020600040101010101" pitchFamily="18" charset="-122"/>
                <a:sym typeface="+mn-lt"/>
              </a:rPr>
              <a:t>目标检测初步入门    </a:t>
            </a:r>
            <a:endParaRPr lang="en-US" altLang="zh-CN" sz="1400" dirty="0">
              <a:solidFill>
                <a:schemeClr val="bg1"/>
              </a:solidFill>
              <a:ea typeface="+mj-ea"/>
              <a:cs typeface="阿里巴巴普惠体 L" panose="00020600040101010101" pitchFamily="18" charset="-122"/>
              <a:sym typeface="+mn-lt"/>
            </a:endParaRPr>
          </a:p>
        </p:txBody>
      </p:sp>
      <p:sp>
        <p:nvSpPr>
          <p:cNvPr id="28" name="OfficePLUS.cn-11">
            <a:extLst>
              <a:ext uri="{FF2B5EF4-FFF2-40B4-BE49-F238E27FC236}">
                <a16:creationId xmlns:a16="http://schemas.microsoft.com/office/drawing/2014/main" id="{C7E6D028-E417-4682-A064-00A083F0D2CF}"/>
              </a:ext>
            </a:extLst>
          </p:cNvPr>
          <p:cNvSpPr txBox="1"/>
          <p:nvPr/>
        </p:nvSpPr>
        <p:spPr>
          <a:xfrm flipH="1">
            <a:off x="7168243" y="4575440"/>
            <a:ext cx="3826328" cy="677108"/>
          </a:xfrm>
          <a:prstGeom prst="rect">
            <a:avLst/>
          </a:prstGeom>
          <a:noFill/>
        </p:spPr>
        <p:txBody>
          <a:bodyPr wrap="square" rtlCol="0">
            <a:spAutoFit/>
          </a:bodyPr>
          <a:lstStyle/>
          <a:p>
            <a:r>
              <a:rPr lang="zh-CN" altLang="en-US" sz="2400" dirty="0">
                <a:solidFill>
                  <a:schemeClr val="bg1"/>
                </a:solidFill>
                <a:ea typeface="+mj-ea"/>
                <a:cs typeface="阿里巴巴普惠体 L" panose="00020600040101010101" pitchFamily="18" charset="-122"/>
                <a:sym typeface="+mn-lt"/>
              </a:rPr>
              <a:t>总结</a:t>
            </a:r>
            <a:endParaRPr lang="en-US" altLang="zh-CN" sz="2400" dirty="0">
              <a:solidFill>
                <a:schemeClr val="bg1"/>
              </a:solidFill>
              <a:ea typeface="+mj-ea"/>
              <a:cs typeface="阿里巴巴普惠体 L" panose="00020600040101010101" pitchFamily="18" charset="-122"/>
              <a:sym typeface="+mn-lt"/>
            </a:endParaRPr>
          </a:p>
          <a:p>
            <a:r>
              <a:rPr lang="zh-CN" altLang="en-US" sz="1400" dirty="0">
                <a:solidFill>
                  <a:schemeClr val="bg1"/>
                </a:solidFill>
                <a:ea typeface="+mj-ea"/>
                <a:cs typeface="阿里巴巴普惠体 L" panose="00020600040101010101" pitchFamily="18" charset="-122"/>
                <a:sym typeface="+mn-lt"/>
              </a:rPr>
              <a:t>学到了一些什么东西</a:t>
            </a:r>
            <a:endParaRPr lang="en-US" altLang="zh-CN" sz="1400" dirty="0">
              <a:solidFill>
                <a:schemeClr val="bg1"/>
              </a:solidFill>
              <a:ea typeface="+mj-ea"/>
              <a:cs typeface="阿里巴巴普惠体 L" panose="00020600040101010101" pitchFamily="18" charset="-122"/>
              <a:sym typeface="+mn-lt"/>
            </a:endParaRPr>
          </a:p>
        </p:txBody>
      </p:sp>
    </p:spTree>
    <p:extLst>
      <p:ext uri="{BB962C8B-B14F-4D97-AF65-F5344CB8AC3E}">
        <p14:creationId xmlns:p14="http://schemas.microsoft.com/office/powerpoint/2010/main" val="37609255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05160" y="1372916"/>
            <a:ext cx="857250" cy="3154710"/>
          </a:xfrm>
          <a:prstGeom prst="rect">
            <a:avLst/>
          </a:prstGeom>
          <a:noFill/>
        </p:spPr>
        <p:txBody>
          <a:bodyPr wrap="square" rtlCol="0">
            <a:spAutoFit/>
          </a:bodyPr>
          <a:lstStyle/>
          <a:p>
            <a:r>
              <a:rPr lang="en-US" altLang="zh-CN" sz="19900" b="1" dirty="0">
                <a:solidFill>
                  <a:schemeClr val="bg1"/>
                </a:solidFill>
              </a:rPr>
              <a:t>1</a:t>
            </a:r>
            <a:endParaRPr lang="zh-CN" altLang="en-US" sz="19900" b="1" dirty="0">
              <a:solidFill>
                <a:schemeClr val="bg1"/>
              </a:solidFill>
            </a:endParaRPr>
          </a:p>
        </p:txBody>
      </p:sp>
      <p:sp>
        <p:nvSpPr>
          <p:cNvPr id="3" name="文本框 2"/>
          <p:cNvSpPr txBox="1"/>
          <p:nvPr/>
        </p:nvSpPr>
        <p:spPr>
          <a:xfrm>
            <a:off x="3023005" y="792811"/>
            <a:ext cx="4781550" cy="769441"/>
          </a:xfrm>
          <a:prstGeom prst="rect">
            <a:avLst/>
          </a:prstGeom>
          <a:noFill/>
        </p:spPr>
        <p:txBody>
          <a:bodyPr wrap="square" rtlCol="0">
            <a:spAutoFit/>
          </a:bodyPr>
          <a:lstStyle/>
          <a:p>
            <a:r>
              <a:rPr lang="en-US" altLang="zh-CN"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rPr>
              <a:t>Lab01</a:t>
            </a:r>
            <a:endParaRPr lang="zh-CN" altLang="en-US" sz="4400" b="1" dirty="0">
              <a:solidFill>
                <a:schemeClr val="bg1"/>
              </a:solidFill>
              <a:effectLst>
                <a:glow rad="228600">
                  <a:schemeClr val="accent3">
                    <a:satMod val="175000"/>
                    <a:alpha val="40000"/>
                  </a:schemeClr>
                </a:glow>
              </a:effectLst>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1A425EA5-AF60-45A5-9BCF-412F52104804}"/>
              </a:ext>
            </a:extLst>
          </p:cNvPr>
          <p:cNvGrpSpPr/>
          <p:nvPr/>
        </p:nvGrpSpPr>
        <p:grpSpPr>
          <a:xfrm>
            <a:off x="5591175" y="990600"/>
            <a:ext cx="781050" cy="769441"/>
            <a:chOff x="5591175" y="990600"/>
            <a:chExt cx="781050" cy="769441"/>
          </a:xfrm>
        </p:grpSpPr>
        <p:sp>
          <p:nvSpPr>
            <p:cNvPr id="5" name="椭圆 4">
              <a:extLst>
                <a:ext uri="{FF2B5EF4-FFF2-40B4-BE49-F238E27FC236}">
                  <a16:creationId xmlns:a16="http://schemas.microsoft.com/office/drawing/2014/main" id="{9A064163-898F-4E4D-91DB-0E18DEE5CFDA}"/>
                </a:ext>
              </a:extLst>
            </p:cNvPr>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20558D26-B70E-4952-9519-357F25160E5C}"/>
                </a:ext>
              </a:extLst>
            </p:cNvPr>
            <p:cNvSpPr txBox="1"/>
            <p:nvPr/>
          </p:nvSpPr>
          <p:spPr>
            <a:xfrm>
              <a:off x="5591175" y="990600"/>
              <a:ext cx="781050" cy="769441"/>
            </a:xfrm>
            <a:prstGeom prst="rect">
              <a:avLst/>
            </a:prstGeom>
            <a:noFill/>
          </p:spPr>
          <p:txBody>
            <a:bodyPr wrap="square" rtlCol="0">
              <a:spAutoFit/>
            </a:bodyPr>
            <a:lstStyle/>
            <a:p>
              <a:r>
                <a:rPr lang="en-US" altLang="zh-CN" sz="4400" dirty="0">
                  <a:solidFill>
                    <a:schemeClr val="bg1"/>
                  </a:solidFill>
                </a:rPr>
                <a:t>01</a:t>
              </a:r>
              <a:endParaRPr lang="zh-CN" altLang="en-US" sz="4400" dirty="0">
                <a:solidFill>
                  <a:schemeClr val="bg1"/>
                </a:solidFill>
              </a:endParaRPr>
            </a:p>
          </p:txBody>
        </p:sp>
      </p:grpSp>
      <p:grpSp>
        <p:nvGrpSpPr>
          <p:cNvPr id="7" name="组合 6">
            <a:extLst>
              <a:ext uri="{FF2B5EF4-FFF2-40B4-BE49-F238E27FC236}">
                <a16:creationId xmlns:a16="http://schemas.microsoft.com/office/drawing/2014/main" id="{41F9E0AA-C7D9-4035-B6B2-AC63CFFFB8BC}"/>
              </a:ext>
            </a:extLst>
          </p:cNvPr>
          <p:cNvGrpSpPr/>
          <p:nvPr/>
        </p:nvGrpSpPr>
        <p:grpSpPr>
          <a:xfrm>
            <a:off x="5591175" y="2381250"/>
            <a:ext cx="781050" cy="788491"/>
            <a:chOff x="5591175" y="2381250"/>
            <a:chExt cx="781050" cy="788491"/>
          </a:xfrm>
        </p:grpSpPr>
        <p:sp>
          <p:nvSpPr>
            <p:cNvPr id="8" name="椭圆 7">
              <a:extLst>
                <a:ext uri="{FF2B5EF4-FFF2-40B4-BE49-F238E27FC236}">
                  <a16:creationId xmlns:a16="http://schemas.microsoft.com/office/drawing/2014/main" id="{F068A761-9D0C-4377-A718-5836FDB62F91}"/>
                </a:ext>
              </a:extLst>
            </p:cNvPr>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B5AE41E2-8BF6-4DF8-8652-FC4B7A6E975E}"/>
                </a:ext>
              </a:extLst>
            </p:cNvPr>
            <p:cNvSpPr txBox="1"/>
            <p:nvPr/>
          </p:nvSpPr>
          <p:spPr>
            <a:xfrm>
              <a:off x="5591175" y="2400300"/>
              <a:ext cx="781050" cy="769441"/>
            </a:xfrm>
            <a:prstGeom prst="rect">
              <a:avLst/>
            </a:prstGeom>
            <a:noFill/>
          </p:spPr>
          <p:txBody>
            <a:bodyPr wrap="square" rtlCol="0">
              <a:spAutoFit/>
            </a:bodyPr>
            <a:lstStyle/>
            <a:p>
              <a:r>
                <a:rPr lang="en-US" altLang="zh-CN" sz="4400" dirty="0">
                  <a:solidFill>
                    <a:schemeClr val="bg1"/>
                  </a:solidFill>
                </a:rPr>
                <a:t>02</a:t>
              </a:r>
              <a:endParaRPr lang="zh-CN" altLang="en-US" sz="4400" dirty="0">
                <a:solidFill>
                  <a:schemeClr val="bg1"/>
                </a:solidFill>
              </a:endParaRPr>
            </a:p>
          </p:txBody>
        </p:sp>
      </p:grpSp>
      <p:grpSp>
        <p:nvGrpSpPr>
          <p:cNvPr id="10" name="组合 9">
            <a:extLst>
              <a:ext uri="{FF2B5EF4-FFF2-40B4-BE49-F238E27FC236}">
                <a16:creationId xmlns:a16="http://schemas.microsoft.com/office/drawing/2014/main" id="{D96BD5D2-8B0A-4C5D-9C1A-6B5B66EB3F20}"/>
              </a:ext>
            </a:extLst>
          </p:cNvPr>
          <p:cNvGrpSpPr/>
          <p:nvPr/>
        </p:nvGrpSpPr>
        <p:grpSpPr>
          <a:xfrm>
            <a:off x="5591175" y="3771900"/>
            <a:ext cx="781050" cy="807541"/>
            <a:chOff x="5591175" y="3771900"/>
            <a:chExt cx="781050" cy="807541"/>
          </a:xfrm>
        </p:grpSpPr>
        <p:sp>
          <p:nvSpPr>
            <p:cNvPr id="11" name="椭圆 10">
              <a:extLst>
                <a:ext uri="{FF2B5EF4-FFF2-40B4-BE49-F238E27FC236}">
                  <a16:creationId xmlns:a16="http://schemas.microsoft.com/office/drawing/2014/main" id="{713BA5F0-CBC2-48F0-BCFD-1ED38912A68A}"/>
                </a:ext>
              </a:extLst>
            </p:cNvPr>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98B0896-9AA9-4760-8EF4-5D651D5AAA3C}"/>
                </a:ext>
              </a:extLst>
            </p:cNvPr>
            <p:cNvSpPr txBox="1"/>
            <p:nvPr/>
          </p:nvSpPr>
          <p:spPr>
            <a:xfrm>
              <a:off x="5591175" y="3810000"/>
              <a:ext cx="781050" cy="769441"/>
            </a:xfrm>
            <a:prstGeom prst="rect">
              <a:avLst/>
            </a:prstGeom>
            <a:noFill/>
          </p:spPr>
          <p:txBody>
            <a:bodyPr wrap="square" rtlCol="0">
              <a:spAutoFit/>
            </a:bodyPr>
            <a:lstStyle/>
            <a:p>
              <a:r>
                <a:rPr lang="en-US" altLang="zh-CN" sz="4400" dirty="0">
                  <a:solidFill>
                    <a:schemeClr val="bg1"/>
                  </a:solidFill>
                </a:rPr>
                <a:t>03</a:t>
              </a:r>
              <a:endParaRPr lang="zh-CN" altLang="en-US" sz="4400" dirty="0">
                <a:solidFill>
                  <a:schemeClr val="bg1"/>
                </a:solidFill>
              </a:endParaRPr>
            </a:p>
          </p:txBody>
        </p:sp>
      </p:grpSp>
      <p:grpSp>
        <p:nvGrpSpPr>
          <p:cNvPr id="13" name="组合 12">
            <a:extLst>
              <a:ext uri="{FF2B5EF4-FFF2-40B4-BE49-F238E27FC236}">
                <a16:creationId xmlns:a16="http://schemas.microsoft.com/office/drawing/2014/main" id="{68192C52-F63C-44C0-91E7-C9FD3CB81D3C}"/>
              </a:ext>
            </a:extLst>
          </p:cNvPr>
          <p:cNvGrpSpPr/>
          <p:nvPr/>
        </p:nvGrpSpPr>
        <p:grpSpPr>
          <a:xfrm>
            <a:off x="5591175" y="5162550"/>
            <a:ext cx="781050" cy="781050"/>
            <a:chOff x="5591175" y="5162550"/>
            <a:chExt cx="781050" cy="781050"/>
          </a:xfrm>
        </p:grpSpPr>
        <p:sp>
          <p:nvSpPr>
            <p:cNvPr id="14" name="椭圆 13">
              <a:extLst>
                <a:ext uri="{FF2B5EF4-FFF2-40B4-BE49-F238E27FC236}">
                  <a16:creationId xmlns:a16="http://schemas.microsoft.com/office/drawing/2014/main" id="{2DA7BD01-396E-495A-B68C-F7B9E434960F}"/>
                </a:ext>
              </a:extLst>
            </p:cNvPr>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B2A7977C-3FAD-4F20-A48C-0BA913DD6EA8}"/>
                </a:ext>
              </a:extLst>
            </p:cNvPr>
            <p:cNvSpPr txBox="1"/>
            <p:nvPr/>
          </p:nvSpPr>
          <p:spPr>
            <a:xfrm>
              <a:off x="5591175" y="5174159"/>
              <a:ext cx="781050" cy="769441"/>
            </a:xfrm>
            <a:prstGeom prst="rect">
              <a:avLst/>
            </a:prstGeom>
            <a:noFill/>
          </p:spPr>
          <p:txBody>
            <a:bodyPr wrap="square" rtlCol="0">
              <a:spAutoFit/>
            </a:bodyPr>
            <a:lstStyle/>
            <a:p>
              <a:r>
                <a:rPr lang="en-US" altLang="zh-CN" sz="4400" dirty="0">
                  <a:solidFill>
                    <a:schemeClr val="bg1"/>
                  </a:solidFill>
                </a:rPr>
                <a:t>04</a:t>
              </a:r>
              <a:endParaRPr lang="zh-CN" altLang="en-US" sz="4400" dirty="0">
                <a:solidFill>
                  <a:schemeClr val="bg1"/>
                </a:solidFill>
              </a:endParaRPr>
            </a:p>
          </p:txBody>
        </p:sp>
      </p:grpSp>
      <p:grpSp>
        <p:nvGrpSpPr>
          <p:cNvPr id="17" name="组合 16">
            <a:extLst>
              <a:ext uri="{FF2B5EF4-FFF2-40B4-BE49-F238E27FC236}">
                <a16:creationId xmlns:a16="http://schemas.microsoft.com/office/drawing/2014/main" id="{2157C2F2-E513-4D88-BAF4-E7BBDB4AB7DE}"/>
              </a:ext>
            </a:extLst>
          </p:cNvPr>
          <p:cNvGrpSpPr/>
          <p:nvPr/>
        </p:nvGrpSpPr>
        <p:grpSpPr>
          <a:xfrm>
            <a:off x="5591175" y="990600"/>
            <a:ext cx="781050" cy="769441"/>
            <a:chOff x="5591175" y="990600"/>
            <a:chExt cx="781050" cy="769441"/>
          </a:xfrm>
        </p:grpSpPr>
        <p:sp>
          <p:nvSpPr>
            <p:cNvPr id="18" name="椭圆 17">
              <a:extLst>
                <a:ext uri="{FF2B5EF4-FFF2-40B4-BE49-F238E27FC236}">
                  <a16:creationId xmlns:a16="http://schemas.microsoft.com/office/drawing/2014/main" id="{954CF452-7787-437D-8465-4870F8077ABE}"/>
                </a:ext>
              </a:extLst>
            </p:cNvPr>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59C65CA6-0788-4A76-BA4B-53FB2A7DD92F}"/>
                </a:ext>
              </a:extLst>
            </p:cNvPr>
            <p:cNvSpPr txBox="1"/>
            <p:nvPr/>
          </p:nvSpPr>
          <p:spPr>
            <a:xfrm>
              <a:off x="5591175" y="990600"/>
              <a:ext cx="781050" cy="769441"/>
            </a:xfrm>
            <a:prstGeom prst="rect">
              <a:avLst/>
            </a:prstGeom>
            <a:noFill/>
          </p:spPr>
          <p:txBody>
            <a:bodyPr wrap="square" rtlCol="0">
              <a:spAutoFit/>
            </a:bodyPr>
            <a:lstStyle/>
            <a:p>
              <a:r>
                <a:rPr lang="en-US" altLang="zh-CN" sz="4400" dirty="0">
                  <a:solidFill>
                    <a:schemeClr val="bg1"/>
                  </a:solidFill>
                </a:rPr>
                <a:t>01</a:t>
              </a:r>
              <a:endParaRPr lang="zh-CN" altLang="en-US" sz="4400" dirty="0">
                <a:solidFill>
                  <a:schemeClr val="bg1"/>
                </a:solidFill>
              </a:endParaRPr>
            </a:p>
          </p:txBody>
        </p:sp>
      </p:grpSp>
      <p:grpSp>
        <p:nvGrpSpPr>
          <p:cNvPr id="20" name="组合 19">
            <a:extLst>
              <a:ext uri="{FF2B5EF4-FFF2-40B4-BE49-F238E27FC236}">
                <a16:creationId xmlns:a16="http://schemas.microsoft.com/office/drawing/2014/main" id="{3291DE7F-EFF1-4F92-B5D6-D461BAF76F1E}"/>
              </a:ext>
            </a:extLst>
          </p:cNvPr>
          <p:cNvGrpSpPr/>
          <p:nvPr/>
        </p:nvGrpSpPr>
        <p:grpSpPr>
          <a:xfrm>
            <a:off x="5591175" y="2381250"/>
            <a:ext cx="781050" cy="788491"/>
            <a:chOff x="5591175" y="2381250"/>
            <a:chExt cx="781050" cy="788491"/>
          </a:xfrm>
        </p:grpSpPr>
        <p:sp>
          <p:nvSpPr>
            <p:cNvPr id="21" name="椭圆 20">
              <a:extLst>
                <a:ext uri="{FF2B5EF4-FFF2-40B4-BE49-F238E27FC236}">
                  <a16:creationId xmlns:a16="http://schemas.microsoft.com/office/drawing/2014/main" id="{BD7F675D-D36A-487E-86A0-13FD51ABD70E}"/>
                </a:ext>
              </a:extLst>
            </p:cNvPr>
            <p:cNvSpPr/>
            <p:nvPr/>
          </p:nvSpPr>
          <p:spPr>
            <a:xfrm>
              <a:off x="5610225" y="23812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F2ED79AC-D5F6-441C-823D-46B00C9A4C1D}"/>
                </a:ext>
              </a:extLst>
            </p:cNvPr>
            <p:cNvSpPr txBox="1"/>
            <p:nvPr/>
          </p:nvSpPr>
          <p:spPr>
            <a:xfrm>
              <a:off x="5591175" y="2400300"/>
              <a:ext cx="781050" cy="769441"/>
            </a:xfrm>
            <a:prstGeom prst="rect">
              <a:avLst/>
            </a:prstGeom>
            <a:noFill/>
          </p:spPr>
          <p:txBody>
            <a:bodyPr wrap="square" rtlCol="0">
              <a:spAutoFit/>
            </a:bodyPr>
            <a:lstStyle/>
            <a:p>
              <a:r>
                <a:rPr lang="en-US" altLang="zh-CN" sz="4400" dirty="0">
                  <a:solidFill>
                    <a:schemeClr val="bg1"/>
                  </a:solidFill>
                </a:rPr>
                <a:t>02</a:t>
              </a:r>
              <a:endParaRPr lang="zh-CN" altLang="en-US" sz="4400" dirty="0">
                <a:solidFill>
                  <a:schemeClr val="bg1"/>
                </a:solidFill>
              </a:endParaRPr>
            </a:p>
          </p:txBody>
        </p:sp>
      </p:grpSp>
      <p:grpSp>
        <p:nvGrpSpPr>
          <p:cNvPr id="23" name="组合 22">
            <a:extLst>
              <a:ext uri="{FF2B5EF4-FFF2-40B4-BE49-F238E27FC236}">
                <a16:creationId xmlns:a16="http://schemas.microsoft.com/office/drawing/2014/main" id="{68BD0FC7-29E6-450D-8FFB-DA7515AA221B}"/>
              </a:ext>
            </a:extLst>
          </p:cNvPr>
          <p:cNvGrpSpPr/>
          <p:nvPr/>
        </p:nvGrpSpPr>
        <p:grpSpPr>
          <a:xfrm>
            <a:off x="5591175" y="3771900"/>
            <a:ext cx="781050" cy="807541"/>
            <a:chOff x="5591175" y="3771900"/>
            <a:chExt cx="781050" cy="807541"/>
          </a:xfrm>
        </p:grpSpPr>
        <p:sp>
          <p:nvSpPr>
            <p:cNvPr id="24" name="椭圆 23">
              <a:extLst>
                <a:ext uri="{FF2B5EF4-FFF2-40B4-BE49-F238E27FC236}">
                  <a16:creationId xmlns:a16="http://schemas.microsoft.com/office/drawing/2014/main" id="{E80375E5-44EE-4561-8409-D8CCD6A463D9}"/>
                </a:ext>
              </a:extLst>
            </p:cNvPr>
            <p:cNvSpPr/>
            <p:nvPr/>
          </p:nvSpPr>
          <p:spPr>
            <a:xfrm>
              <a:off x="5610225" y="37719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485C7B09-7386-47F0-BD38-A3FA31185797}"/>
                </a:ext>
              </a:extLst>
            </p:cNvPr>
            <p:cNvSpPr txBox="1"/>
            <p:nvPr/>
          </p:nvSpPr>
          <p:spPr>
            <a:xfrm>
              <a:off x="5591175" y="3810000"/>
              <a:ext cx="781050" cy="769441"/>
            </a:xfrm>
            <a:prstGeom prst="rect">
              <a:avLst/>
            </a:prstGeom>
            <a:noFill/>
          </p:spPr>
          <p:txBody>
            <a:bodyPr wrap="square" rtlCol="0">
              <a:spAutoFit/>
            </a:bodyPr>
            <a:lstStyle/>
            <a:p>
              <a:r>
                <a:rPr lang="en-US" altLang="zh-CN" sz="4400" dirty="0">
                  <a:solidFill>
                    <a:schemeClr val="bg1"/>
                  </a:solidFill>
                </a:rPr>
                <a:t>03</a:t>
              </a:r>
              <a:endParaRPr lang="zh-CN" altLang="en-US" sz="4400" dirty="0">
                <a:solidFill>
                  <a:schemeClr val="bg1"/>
                </a:solidFill>
              </a:endParaRPr>
            </a:p>
          </p:txBody>
        </p:sp>
      </p:grpSp>
      <p:grpSp>
        <p:nvGrpSpPr>
          <p:cNvPr id="26" name="组合 25">
            <a:extLst>
              <a:ext uri="{FF2B5EF4-FFF2-40B4-BE49-F238E27FC236}">
                <a16:creationId xmlns:a16="http://schemas.microsoft.com/office/drawing/2014/main" id="{F8D411E7-A10D-4F97-AC6B-8437650B5D96}"/>
              </a:ext>
            </a:extLst>
          </p:cNvPr>
          <p:cNvGrpSpPr/>
          <p:nvPr/>
        </p:nvGrpSpPr>
        <p:grpSpPr>
          <a:xfrm>
            <a:off x="5591175" y="5162550"/>
            <a:ext cx="781050" cy="781050"/>
            <a:chOff x="5591175" y="5162550"/>
            <a:chExt cx="781050" cy="781050"/>
          </a:xfrm>
        </p:grpSpPr>
        <p:sp>
          <p:nvSpPr>
            <p:cNvPr id="27" name="椭圆 26">
              <a:extLst>
                <a:ext uri="{FF2B5EF4-FFF2-40B4-BE49-F238E27FC236}">
                  <a16:creationId xmlns:a16="http://schemas.microsoft.com/office/drawing/2014/main" id="{4C32CA85-E5CB-43B4-8893-9C669990AB32}"/>
                </a:ext>
              </a:extLst>
            </p:cNvPr>
            <p:cNvSpPr/>
            <p:nvPr/>
          </p:nvSpPr>
          <p:spPr>
            <a:xfrm>
              <a:off x="5610225" y="516255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CA1060BC-E942-46B1-AEBB-15C2DE6ECDD3}"/>
                </a:ext>
              </a:extLst>
            </p:cNvPr>
            <p:cNvSpPr txBox="1"/>
            <p:nvPr/>
          </p:nvSpPr>
          <p:spPr>
            <a:xfrm>
              <a:off x="5591175" y="5174159"/>
              <a:ext cx="781050" cy="769441"/>
            </a:xfrm>
            <a:prstGeom prst="rect">
              <a:avLst/>
            </a:prstGeom>
            <a:noFill/>
          </p:spPr>
          <p:txBody>
            <a:bodyPr wrap="square" rtlCol="0">
              <a:spAutoFit/>
            </a:bodyPr>
            <a:lstStyle/>
            <a:p>
              <a:r>
                <a:rPr lang="en-US" altLang="zh-CN" sz="4400" dirty="0">
                  <a:solidFill>
                    <a:schemeClr val="bg1"/>
                  </a:solidFill>
                </a:rPr>
                <a:t>04</a:t>
              </a:r>
              <a:endParaRPr lang="zh-CN" altLang="en-US" sz="4400" dirty="0">
                <a:solidFill>
                  <a:schemeClr val="bg1"/>
                </a:solidFill>
              </a:endParaRPr>
            </a:p>
          </p:txBody>
        </p:sp>
      </p:grpSp>
      <p:sp>
        <p:nvSpPr>
          <p:cNvPr id="30" name="文本框 29">
            <a:extLst>
              <a:ext uri="{FF2B5EF4-FFF2-40B4-BE49-F238E27FC236}">
                <a16:creationId xmlns:a16="http://schemas.microsoft.com/office/drawing/2014/main" id="{28009172-8E41-4A1D-B7E0-2BA075B67735}"/>
              </a:ext>
            </a:extLst>
          </p:cNvPr>
          <p:cNvSpPr txBox="1"/>
          <p:nvPr/>
        </p:nvSpPr>
        <p:spPr>
          <a:xfrm>
            <a:off x="6724650" y="2500640"/>
            <a:ext cx="4305300" cy="523220"/>
          </a:xfrm>
          <a:prstGeom prst="rect">
            <a:avLst/>
          </a:prstGeom>
          <a:noFill/>
        </p:spPr>
        <p:txBody>
          <a:bodyPr wrap="square" rtlCol="0">
            <a:spAutoFit/>
          </a:bodyPr>
          <a:lstStyle/>
          <a:p>
            <a:r>
              <a:rPr lang="en-US" altLang="zh-CN" sz="2800" b="1" dirty="0" err="1">
                <a:solidFill>
                  <a:schemeClr val="bg1"/>
                </a:solidFill>
                <a:latin typeface="微软雅黑" panose="020B0503020204020204" pitchFamily="34" charset="-122"/>
                <a:ea typeface="微软雅黑" panose="020B0503020204020204" pitchFamily="34" charset="-122"/>
              </a:rPr>
              <a:t>BatchNorm</a:t>
            </a:r>
            <a:r>
              <a:rPr lang="zh-CN" altLang="en-US" sz="2800" b="1" dirty="0">
                <a:solidFill>
                  <a:schemeClr val="bg1"/>
                </a:solidFill>
                <a:latin typeface="微软雅黑" panose="020B0503020204020204" pitchFamily="34" charset="-122"/>
                <a:ea typeface="微软雅黑" panose="020B0503020204020204" pitchFamily="34" charset="-122"/>
              </a:rPr>
              <a:t>层</a:t>
            </a:r>
          </a:p>
        </p:txBody>
      </p:sp>
      <p:sp>
        <p:nvSpPr>
          <p:cNvPr id="31" name="文本框 30">
            <a:extLst>
              <a:ext uri="{FF2B5EF4-FFF2-40B4-BE49-F238E27FC236}">
                <a16:creationId xmlns:a16="http://schemas.microsoft.com/office/drawing/2014/main" id="{7CB92D1B-A626-4759-82E3-4CE0C0C855E7}"/>
              </a:ext>
            </a:extLst>
          </p:cNvPr>
          <p:cNvSpPr txBox="1"/>
          <p:nvPr/>
        </p:nvSpPr>
        <p:spPr>
          <a:xfrm>
            <a:off x="6787745" y="5162550"/>
            <a:ext cx="43053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卷积</a:t>
            </a:r>
            <a:r>
              <a:rPr lang="en-US" altLang="zh-CN" sz="2800" b="1" dirty="0">
                <a:solidFill>
                  <a:schemeClr val="bg1"/>
                </a:solidFill>
                <a:latin typeface="微软雅黑" panose="020B0503020204020204" pitchFamily="34" charset="-122"/>
                <a:ea typeface="微软雅黑" panose="020B0503020204020204" pitchFamily="34" charset="-122"/>
              </a:rPr>
              <a:t>&amp;</a:t>
            </a:r>
            <a:r>
              <a:rPr lang="zh-CN" altLang="en-US" sz="2800" b="1" dirty="0">
                <a:solidFill>
                  <a:schemeClr val="bg1"/>
                </a:solidFill>
                <a:latin typeface="微软雅黑" panose="020B0503020204020204" pitchFamily="34" charset="-122"/>
                <a:ea typeface="微软雅黑" panose="020B0503020204020204" pitchFamily="34" charset="-122"/>
              </a:rPr>
              <a:t>池化层</a:t>
            </a:r>
          </a:p>
        </p:txBody>
      </p:sp>
      <p:sp>
        <p:nvSpPr>
          <p:cNvPr id="32" name="文本框 31">
            <a:extLst>
              <a:ext uri="{FF2B5EF4-FFF2-40B4-BE49-F238E27FC236}">
                <a16:creationId xmlns:a16="http://schemas.microsoft.com/office/drawing/2014/main" id="{C8C99EBA-C6DD-4266-A2E3-FDC558DBD5E1}"/>
              </a:ext>
            </a:extLst>
          </p:cNvPr>
          <p:cNvSpPr txBox="1"/>
          <p:nvPr/>
        </p:nvSpPr>
        <p:spPr>
          <a:xfrm>
            <a:off x="6724650" y="3831595"/>
            <a:ext cx="43053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激活函数</a:t>
            </a:r>
            <a:r>
              <a:rPr lang="en-US" altLang="zh-CN" sz="2800" b="1" dirty="0">
                <a:solidFill>
                  <a:schemeClr val="bg1"/>
                </a:solidFill>
                <a:latin typeface="微软雅黑" panose="020B0503020204020204" pitchFamily="34" charset="-122"/>
                <a:ea typeface="微软雅黑" panose="020B0503020204020204" pitchFamily="34" charset="-122"/>
              </a:rPr>
              <a:t>&amp;&amp;</a:t>
            </a:r>
            <a:r>
              <a:rPr lang="zh-CN" altLang="en-US" sz="2800" b="1" dirty="0">
                <a:solidFill>
                  <a:schemeClr val="bg1"/>
                </a:solidFill>
                <a:latin typeface="微软雅黑" panose="020B0503020204020204" pitchFamily="34" charset="-122"/>
                <a:ea typeface="微软雅黑" panose="020B0503020204020204" pitchFamily="34" charset="-122"/>
              </a:rPr>
              <a:t>损失函数层</a:t>
            </a:r>
          </a:p>
        </p:txBody>
      </p:sp>
      <p:sp>
        <p:nvSpPr>
          <p:cNvPr id="33" name="文本框 32">
            <a:extLst>
              <a:ext uri="{FF2B5EF4-FFF2-40B4-BE49-F238E27FC236}">
                <a16:creationId xmlns:a16="http://schemas.microsoft.com/office/drawing/2014/main" id="{9BA11361-8C90-43D2-8718-186755B37D4D}"/>
              </a:ext>
            </a:extLst>
          </p:cNvPr>
          <p:cNvSpPr txBox="1"/>
          <p:nvPr/>
        </p:nvSpPr>
        <p:spPr>
          <a:xfrm>
            <a:off x="6787745" y="1109990"/>
            <a:ext cx="4305300"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Liner</a:t>
            </a:r>
            <a:r>
              <a:rPr lang="zh-CN" altLang="en-US" sz="2800" b="1" dirty="0">
                <a:solidFill>
                  <a:schemeClr val="bg1"/>
                </a:solidFill>
                <a:latin typeface="微软雅黑" panose="020B0503020204020204" pitchFamily="34" charset="-122"/>
                <a:ea typeface="微软雅黑" panose="020B0503020204020204" pitchFamily="34" charset="-122"/>
              </a:rPr>
              <a:t>层</a:t>
            </a:r>
          </a:p>
        </p:txBody>
      </p:sp>
    </p:spTree>
    <p:extLst>
      <p:ext uri="{BB962C8B-B14F-4D97-AF65-F5344CB8AC3E}">
        <p14:creationId xmlns:p14="http://schemas.microsoft.com/office/powerpoint/2010/main" val="318792392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5540335" y="29654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01</a:t>
              </a:r>
              <a:endParaRPr lang="zh-CN" altLang="en-US" sz="4400" dirty="0">
                <a:solidFill>
                  <a:schemeClr val="bg1"/>
                </a:solidFill>
              </a:endParaRPr>
            </a:p>
          </p:txBody>
        </p:sp>
      </p:grpSp>
      <p:sp>
        <p:nvSpPr>
          <p:cNvPr id="15" name="文本框 14"/>
          <p:cNvSpPr txBox="1"/>
          <p:nvPr/>
        </p:nvSpPr>
        <p:spPr>
          <a:xfrm>
            <a:off x="6951793" y="419655"/>
            <a:ext cx="4305300" cy="523220"/>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Linear</a:t>
            </a:r>
            <a:r>
              <a:rPr lang="zh-CN" altLang="en-US" sz="2800" b="1" dirty="0">
                <a:solidFill>
                  <a:schemeClr val="bg1"/>
                </a:solidFill>
                <a:latin typeface="微软雅黑" panose="020B0503020204020204" pitchFamily="34" charset="-122"/>
                <a:ea typeface="微软雅黑" panose="020B0503020204020204" pitchFamily="34" charset="-122"/>
              </a:rPr>
              <a:t>层</a:t>
            </a:r>
          </a:p>
        </p:txBody>
      </p:sp>
      <p:pic>
        <p:nvPicPr>
          <p:cNvPr id="21" name="图片 20">
            <a:extLst>
              <a:ext uri="{FF2B5EF4-FFF2-40B4-BE49-F238E27FC236}">
                <a16:creationId xmlns:a16="http://schemas.microsoft.com/office/drawing/2014/main" id="{326251A3-6E9F-4861-9659-61DFE2CEE1F3}"/>
              </a:ext>
            </a:extLst>
          </p:cNvPr>
          <p:cNvPicPr>
            <a:picLocks noChangeAspect="1"/>
          </p:cNvPicPr>
          <p:nvPr/>
        </p:nvPicPr>
        <p:blipFill>
          <a:blip r:embed="rId2"/>
          <a:stretch>
            <a:fillRect/>
          </a:stretch>
        </p:blipFill>
        <p:spPr>
          <a:xfrm>
            <a:off x="5128735" y="1852095"/>
            <a:ext cx="6927366" cy="5138607"/>
          </a:xfrm>
          <a:prstGeom prst="rect">
            <a:avLst/>
          </a:prstGeom>
        </p:spPr>
      </p:pic>
      <p:sp>
        <p:nvSpPr>
          <p:cNvPr id="22" name="文本框 21">
            <a:extLst>
              <a:ext uri="{FF2B5EF4-FFF2-40B4-BE49-F238E27FC236}">
                <a16:creationId xmlns:a16="http://schemas.microsoft.com/office/drawing/2014/main" id="{5FB6AA4A-4A68-4F8A-A6C7-8A104366BF39}"/>
              </a:ext>
            </a:extLst>
          </p:cNvPr>
          <p:cNvSpPr txBox="1"/>
          <p:nvPr/>
        </p:nvSpPr>
        <p:spPr>
          <a:xfrm>
            <a:off x="5882690" y="1151263"/>
            <a:ext cx="6220006" cy="646331"/>
          </a:xfrm>
          <a:prstGeom prst="rect">
            <a:avLst/>
          </a:prstGeom>
          <a:noFill/>
        </p:spPr>
        <p:txBody>
          <a:bodyPr wrap="square" rtlCol="0">
            <a:spAutoFit/>
          </a:bodyPr>
          <a:lstStyle/>
          <a:p>
            <a:r>
              <a:rPr lang="en-US" altLang="zh-CN" dirty="0">
                <a:solidFill>
                  <a:schemeClr val="bg1"/>
                </a:solidFill>
              </a:rPr>
              <a:t>Linear</a:t>
            </a:r>
            <a:r>
              <a:rPr lang="zh-CN" altLang="en-US" dirty="0">
                <a:solidFill>
                  <a:schemeClr val="bg1"/>
                </a:solidFill>
              </a:rPr>
              <a:t>层实际上较为简单，仅仅是权重矩阵相乘，反向传播也仅仅需要一点矩阵求导的知识</a:t>
            </a:r>
            <a:r>
              <a:rPr lang="zh-CN" altLang="en-US">
                <a:solidFill>
                  <a:schemeClr val="bg1"/>
                </a:solidFill>
              </a:rPr>
              <a:t>。图左为</a:t>
            </a:r>
            <a:r>
              <a:rPr lang="en-US" altLang="zh-CN" dirty="0" err="1">
                <a:solidFill>
                  <a:schemeClr val="bg1"/>
                </a:solidFill>
              </a:rPr>
              <a:t>helloworld</a:t>
            </a:r>
            <a:r>
              <a:rPr lang="zh-CN" altLang="en-US" dirty="0">
                <a:solidFill>
                  <a:schemeClr val="bg1"/>
                </a:solidFill>
              </a:rPr>
              <a:t>运行结果</a:t>
            </a:r>
          </a:p>
        </p:txBody>
      </p:sp>
      <p:pic>
        <p:nvPicPr>
          <p:cNvPr id="24" name="图片 23">
            <a:extLst>
              <a:ext uri="{FF2B5EF4-FFF2-40B4-BE49-F238E27FC236}">
                <a16:creationId xmlns:a16="http://schemas.microsoft.com/office/drawing/2014/main" id="{BDE219F2-36F3-4FF8-B681-EDA2A03C9BB0}"/>
              </a:ext>
            </a:extLst>
          </p:cNvPr>
          <p:cNvPicPr>
            <a:picLocks noChangeAspect="1"/>
          </p:cNvPicPr>
          <p:nvPr/>
        </p:nvPicPr>
        <p:blipFill>
          <a:blip r:embed="rId3"/>
          <a:stretch>
            <a:fillRect/>
          </a:stretch>
        </p:blipFill>
        <p:spPr>
          <a:xfrm>
            <a:off x="769083" y="155256"/>
            <a:ext cx="4095780" cy="2738458"/>
          </a:xfrm>
          <a:prstGeom prst="rect">
            <a:avLst/>
          </a:prstGeom>
        </p:spPr>
      </p:pic>
      <p:pic>
        <p:nvPicPr>
          <p:cNvPr id="26" name="图片 25">
            <a:extLst>
              <a:ext uri="{FF2B5EF4-FFF2-40B4-BE49-F238E27FC236}">
                <a16:creationId xmlns:a16="http://schemas.microsoft.com/office/drawing/2014/main" id="{BE885885-216A-4B5A-80F8-A840B530FEF1}"/>
              </a:ext>
            </a:extLst>
          </p:cNvPr>
          <p:cNvPicPr>
            <a:picLocks noChangeAspect="1"/>
          </p:cNvPicPr>
          <p:nvPr/>
        </p:nvPicPr>
        <p:blipFill>
          <a:blip r:embed="rId4"/>
          <a:stretch>
            <a:fillRect/>
          </a:stretch>
        </p:blipFill>
        <p:spPr>
          <a:xfrm>
            <a:off x="406981" y="3886178"/>
            <a:ext cx="4295806" cy="2971822"/>
          </a:xfrm>
          <a:prstGeom prst="rect">
            <a:avLst/>
          </a:prstGeom>
        </p:spPr>
      </p:pic>
    </p:spTree>
    <p:extLst>
      <p:ext uri="{BB962C8B-B14F-4D97-AF65-F5344CB8AC3E}">
        <p14:creationId xmlns:p14="http://schemas.microsoft.com/office/powerpoint/2010/main" val="416451566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5540335" y="29654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02</a:t>
              </a:r>
              <a:endParaRPr lang="zh-CN" altLang="en-US" sz="4400" dirty="0">
                <a:solidFill>
                  <a:schemeClr val="bg1"/>
                </a:solidFill>
              </a:endParaRPr>
            </a:p>
          </p:txBody>
        </p:sp>
      </p:grpSp>
      <p:sp>
        <p:nvSpPr>
          <p:cNvPr id="15" name="文本框 14"/>
          <p:cNvSpPr txBox="1"/>
          <p:nvPr/>
        </p:nvSpPr>
        <p:spPr>
          <a:xfrm>
            <a:off x="6951793" y="419655"/>
            <a:ext cx="4305300" cy="523220"/>
          </a:xfrm>
          <a:prstGeom prst="rect">
            <a:avLst/>
          </a:prstGeom>
          <a:noFill/>
        </p:spPr>
        <p:txBody>
          <a:bodyPr wrap="square" rtlCol="0">
            <a:spAutoFit/>
          </a:bodyPr>
          <a:lstStyle/>
          <a:p>
            <a:r>
              <a:rPr lang="en-US" altLang="zh-CN" sz="2800" b="1" dirty="0" err="1">
                <a:solidFill>
                  <a:schemeClr val="bg1"/>
                </a:solidFill>
                <a:latin typeface="微软雅黑" panose="020B0503020204020204" pitchFamily="34" charset="-122"/>
                <a:ea typeface="微软雅黑" panose="020B0503020204020204" pitchFamily="34" charset="-122"/>
              </a:rPr>
              <a:t>Batchnorm</a:t>
            </a:r>
            <a:r>
              <a:rPr lang="zh-CN" altLang="en-US" sz="2800" b="1" dirty="0">
                <a:solidFill>
                  <a:schemeClr val="bg1"/>
                </a:solidFill>
                <a:latin typeface="微软雅黑" panose="020B0503020204020204" pitchFamily="34" charset="-122"/>
                <a:ea typeface="微软雅黑" panose="020B0503020204020204" pitchFamily="34" charset="-122"/>
              </a:rPr>
              <a:t>层</a:t>
            </a:r>
          </a:p>
        </p:txBody>
      </p:sp>
      <p:sp>
        <p:nvSpPr>
          <p:cNvPr id="22" name="文本框 21">
            <a:extLst>
              <a:ext uri="{FF2B5EF4-FFF2-40B4-BE49-F238E27FC236}">
                <a16:creationId xmlns:a16="http://schemas.microsoft.com/office/drawing/2014/main" id="{5FB6AA4A-4A68-4F8A-A6C7-8A104366BF39}"/>
              </a:ext>
            </a:extLst>
          </p:cNvPr>
          <p:cNvSpPr txBox="1"/>
          <p:nvPr/>
        </p:nvSpPr>
        <p:spPr>
          <a:xfrm>
            <a:off x="4723429" y="1151263"/>
            <a:ext cx="7379267" cy="1477328"/>
          </a:xfrm>
          <a:prstGeom prst="rect">
            <a:avLst/>
          </a:prstGeom>
          <a:noFill/>
        </p:spPr>
        <p:txBody>
          <a:bodyPr wrap="square" rtlCol="0">
            <a:spAutoFit/>
          </a:bodyPr>
          <a:lstStyle/>
          <a:p>
            <a:r>
              <a:rPr lang="en-US" altLang="zh-CN" dirty="0" err="1">
                <a:solidFill>
                  <a:schemeClr val="bg1"/>
                </a:solidFill>
              </a:rPr>
              <a:t>BatchNorm</a:t>
            </a:r>
            <a:r>
              <a:rPr lang="zh-CN" altLang="en-US" dirty="0">
                <a:solidFill>
                  <a:schemeClr val="bg1"/>
                </a:solidFill>
              </a:rPr>
              <a:t>层相对而言就复杂一些，我当时看了有关博客学到了关于</a:t>
            </a:r>
            <a:r>
              <a:rPr lang="en-US" altLang="zh-CN" dirty="0" err="1">
                <a:solidFill>
                  <a:schemeClr val="bg1"/>
                </a:solidFill>
              </a:rPr>
              <a:t>BatchNorm</a:t>
            </a:r>
            <a:r>
              <a:rPr lang="zh-CN" altLang="en-US" dirty="0">
                <a:solidFill>
                  <a:schemeClr val="bg1"/>
                </a:solidFill>
              </a:rPr>
              <a:t>的前向传播以及在神经网络有关作用（笔记如下）然后编写了有关前向传播的代码，刚开始追求短代码，所以就写了一行，后来学到反向传播之后我才发现要提前存储大量的参数，所以后来又更正了有关代码。</a:t>
            </a:r>
          </a:p>
        </p:txBody>
      </p:sp>
      <p:sp>
        <p:nvSpPr>
          <p:cNvPr id="6" name="文本框 5">
            <a:extLst>
              <a:ext uri="{FF2B5EF4-FFF2-40B4-BE49-F238E27FC236}">
                <a16:creationId xmlns:a16="http://schemas.microsoft.com/office/drawing/2014/main" id="{300F0304-5F6C-44FA-B715-010E7128D399}"/>
              </a:ext>
            </a:extLst>
          </p:cNvPr>
          <p:cNvSpPr txBox="1"/>
          <p:nvPr/>
        </p:nvSpPr>
        <p:spPr>
          <a:xfrm>
            <a:off x="190379" y="573543"/>
            <a:ext cx="2952871" cy="1477328"/>
          </a:xfrm>
          <a:prstGeom prst="rect">
            <a:avLst/>
          </a:prstGeom>
          <a:noFill/>
        </p:spPr>
        <p:txBody>
          <a:bodyPr wrap="square" rtlCol="0">
            <a:spAutoFit/>
          </a:bodyPr>
          <a:lstStyle/>
          <a:p>
            <a:r>
              <a:rPr lang="en-US" altLang="zh-CN" b="1" dirty="0" err="1">
                <a:solidFill>
                  <a:schemeClr val="bg1"/>
                </a:solidFill>
              </a:rPr>
              <a:t>BatchNorm</a:t>
            </a:r>
            <a:r>
              <a:rPr lang="zh-CN" altLang="en-US" b="1" dirty="0">
                <a:solidFill>
                  <a:schemeClr val="bg1"/>
                </a:solidFill>
              </a:rPr>
              <a:t>优点：</a:t>
            </a:r>
            <a:endParaRPr lang="en-US" altLang="zh-CN" b="1" dirty="0">
              <a:solidFill>
                <a:schemeClr val="bg1"/>
              </a:solidFill>
            </a:endParaRPr>
          </a:p>
          <a:p>
            <a:pPr marL="342900" indent="-342900">
              <a:buAutoNum type="arabicPeriod"/>
            </a:pPr>
            <a:r>
              <a:rPr lang="zh-CN" altLang="en-US" b="1" dirty="0">
                <a:solidFill>
                  <a:schemeClr val="bg1"/>
                </a:solidFill>
              </a:rPr>
              <a:t>加快学习速度</a:t>
            </a:r>
            <a:endParaRPr lang="en-US" altLang="zh-CN" b="1" dirty="0">
              <a:solidFill>
                <a:schemeClr val="bg1"/>
              </a:solidFill>
            </a:endParaRPr>
          </a:p>
          <a:p>
            <a:pPr marL="342900" indent="-342900">
              <a:buAutoNum type="arabicPeriod"/>
            </a:pPr>
            <a:r>
              <a:rPr lang="zh-CN" altLang="en-US" b="1" dirty="0">
                <a:solidFill>
                  <a:schemeClr val="bg1"/>
                </a:solidFill>
              </a:rPr>
              <a:t>不那么依赖初始值</a:t>
            </a:r>
            <a:endParaRPr lang="en-US" altLang="zh-CN" b="1" dirty="0">
              <a:solidFill>
                <a:schemeClr val="bg1"/>
              </a:solidFill>
            </a:endParaRPr>
          </a:p>
          <a:p>
            <a:pPr marL="342900" indent="-342900">
              <a:buAutoNum type="arabicPeriod"/>
            </a:pPr>
            <a:r>
              <a:rPr lang="zh-CN" altLang="en-US" b="1" dirty="0">
                <a:solidFill>
                  <a:schemeClr val="bg1"/>
                </a:solidFill>
              </a:rPr>
              <a:t>抑制过拟合</a:t>
            </a:r>
            <a:endParaRPr lang="en-US" altLang="zh-CN" b="1" dirty="0">
              <a:solidFill>
                <a:schemeClr val="bg1"/>
              </a:solidFill>
            </a:endParaRPr>
          </a:p>
          <a:p>
            <a:pPr marL="342900" indent="-342900">
              <a:buAutoNum type="arabicPeriod"/>
            </a:pPr>
            <a:r>
              <a:rPr lang="zh-CN" altLang="en-US" b="1" dirty="0">
                <a:solidFill>
                  <a:schemeClr val="bg1"/>
                </a:solidFill>
              </a:rPr>
              <a:t>降低</a:t>
            </a:r>
            <a:r>
              <a:rPr lang="en-US" altLang="zh-CN" b="1" dirty="0">
                <a:solidFill>
                  <a:schemeClr val="bg1"/>
                </a:solidFill>
              </a:rPr>
              <a:t>Dropout</a:t>
            </a:r>
            <a:r>
              <a:rPr lang="zh-CN" altLang="en-US" b="1" dirty="0">
                <a:solidFill>
                  <a:schemeClr val="bg1"/>
                </a:solidFill>
              </a:rPr>
              <a:t>必要性</a:t>
            </a:r>
          </a:p>
        </p:txBody>
      </p:sp>
      <p:pic>
        <p:nvPicPr>
          <p:cNvPr id="12" name="图片 11">
            <a:extLst>
              <a:ext uri="{FF2B5EF4-FFF2-40B4-BE49-F238E27FC236}">
                <a16:creationId xmlns:a16="http://schemas.microsoft.com/office/drawing/2014/main" id="{2AA13DDB-BE3F-40F5-A698-72D8ED230E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4488" y="2586984"/>
            <a:ext cx="4775880" cy="4271015"/>
          </a:xfrm>
          <a:prstGeom prst="rect">
            <a:avLst/>
          </a:prstGeom>
        </p:spPr>
      </p:pic>
      <p:pic>
        <p:nvPicPr>
          <p:cNvPr id="14" name="图片 13">
            <a:extLst>
              <a:ext uri="{FF2B5EF4-FFF2-40B4-BE49-F238E27FC236}">
                <a16:creationId xmlns:a16="http://schemas.microsoft.com/office/drawing/2014/main" id="{BCD54122-E8E2-43F9-9016-12FE29AF0E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9265" y="2527703"/>
            <a:ext cx="4313431" cy="4330296"/>
          </a:xfrm>
          <a:prstGeom prst="rect">
            <a:avLst/>
          </a:prstGeom>
        </p:spPr>
      </p:pic>
    </p:spTree>
    <p:extLst>
      <p:ext uri="{BB962C8B-B14F-4D97-AF65-F5344CB8AC3E}">
        <p14:creationId xmlns:p14="http://schemas.microsoft.com/office/powerpoint/2010/main" val="38626562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28650" y="3075055"/>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4723429" y="17343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02</a:t>
              </a:r>
              <a:endParaRPr lang="zh-CN" altLang="en-US" sz="4400" dirty="0">
                <a:solidFill>
                  <a:schemeClr val="bg1"/>
                </a:solidFill>
              </a:endParaRPr>
            </a:p>
          </p:txBody>
        </p:sp>
      </p:grpSp>
      <p:sp>
        <p:nvSpPr>
          <p:cNvPr id="15" name="文本框 14"/>
          <p:cNvSpPr txBox="1"/>
          <p:nvPr/>
        </p:nvSpPr>
        <p:spPr>
          <a:xfrm>
            <a:off x="6096000" y="296544"/>
            <a:ext cx="4305300" cy="523220"/>
          </a:xfrm>
          <a:prstGeom prst="rect">
            <a:avLst/>
          </a:prstGeom>
          <a:noFill/>
        </p:spPr>
        <p:txBody>
          <a:bodyPr wrap="square" rtlCol="0">
            <a:spAutoFit/>
          </a:bodyPr>
          <a:lstStyle/>
          <a:p>
            <a:r>
              <a:rPr lang="en-US" altLang="zh-CN" sz="2800" b="1" dirty="0" err="1">
                <a:solidFill>
                  <a:schemeClr val="bg1"/>
                </a:solidFill>
                <a:latin typeface="微软雅黑" panose="020B0503020204020204" pitchFamily="34" charset="-122"/>
                <a:ea typeface="微软雅黑" panose="020B0503020204020204" pitchFamily="34" charset="-122"/>
              </a:rPr>
              <a:t>Batchnorm</a:t>
            </a:r>
            <a:r>
              <a:rPr lang="zh-CN" altLang="en-US" sz="2800" b="1" dirty="0">
                <a:solidFill>
                  <a:schemeClr val="bg1"/>
                </a:solidFill>
                <a:latin typeface="微软雅黑" panose="020B0503020204020204" pitchFamily="34" charset="-122"/>
                <a:ea typeface="微软雅黑" panose="020B0503020204020204" pitchFamily="34" charset="-122"/>
              </a:rPr>
              <a:t>层</a:t>
            </a:r>
          </a:p>
        </p:txBody>
      </p:sp>
      <p:sp>
        <p:nvSpPr>
          <p:cNvPr id="22" name="文本框 21">
            <a:extLst>
              <a:ext uri="{FF2B5EF4-FFF2-40B4-BE49-F238E27FC236}">
                <a16:creationId xmlns:a16="http://schemas.microsoft.com/office/drawing/2014/main" id="{5FB6AA4A-4A68-4F8A-A6C7-8A104366BF39}"/>
              </a:ext>
            </a:extLst>
          </p:cNvPr>
          <p:cNvSpPr txBox="1"/>
          <p:nvPr/>
        </p:nvSpPr>
        <p:spPr>
          <a:xfrm>
            <a:off x="4723429" y="950316"/>
            <a:ext cx="7379267" cy="369332"/>
          </a:xfrm>
          <a:prstGeom prst="rect">
            <a:avLst/>
          </a:prstGeom>
          <a:noFill/>
        </p:spPr>
        <p:txBody>
          <a:bodyPr wrap="square" rtlCol="0">
            <a:spAutoFit/>
          </a:bodyPr>
          <a:lstStyle/>
          <a:p>
            <a:r>
              <a:rPr lang="zh-CN" altLang="en-US" dirty="0">
                <a:solidFill>
                  <a:schemeClr val="bg1"/>
                </a:solidFill>
              </a:rPr>
              <a:t>前向传播代码如下：</a:t>
            </a:r>
          </a:p>
        </p:txBody>
      </p:sp>
      <p:pic>
        <p:nvPicPr>
          <p:cNvPr id="8" name="图片 7">
            <a:extLst>
              <a:ext uri="{FF2B5EF4-FFF2-40B4-BE49-F238E27FC236}">
                <a16:creationId xmlns:a16="http://schemas.microsoft.com/office/drawing/2014/main" id="{CADCDB67-C840-473C-A8D9-60EC7FAC7A6C}"/>
              </a:ext>
            </a:extLst>
          </p:cNvPr>
          <p:cNvPicPr>
            <a:picLocks noChangeAspect="1"/>
          </p:cNvPicPr>
          <p:nvPr/>
        </p:nvPicPr>
        <p:blipFill>
          <a:blip r:embed="rId2"/>
          <a:stretch>
            <a:fillRect/>
          </a:stretch>
        </p:blipFill>
        <p:spPr>
          <a:xfrm>
            <a:off x="4357755" y="1319648"/>
            <a:ext cx="7205596" cy="5595097"/>
          </a:xfrm>
          <a:prstGeom prst="rect">
            <a:avLst/>
          </a:prstGeom>
        </p:spPr>
      </p:pic>
    </p:spTree>
    <p:extLst>
      <p:ext uri="{BB962C8B-B14F-4D97-AF65-F5344CB8AC3E}">
        <p14:creationId xmlns:p14="http://schemas.microsoft.com/office/powerpoint/2010/main" val="200823016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0846" y="3429000"/>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4723429" y="17343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02</a:t>
              </a:r>
              <a:endParaRPr lang="zh-CN" altLang="en-US" sz="4400" dirty="0">
                <a:solidFill>
                  <a:schemeClr val="bg1"/>
                </a:solidFill>
              </a:endParaRPr>
            </a:p>
          </p:txBody>
        </p:sp>
      </p:grpSp>
      <p:sp>
        <p:nvSpPr>
          <p:cNvPr id="15" name="文本框 14"/>
          <p:cNvSpPr txBox="1"/>
          <p:nvPr/>
        </p:nvSpPr>
        <p:spPr>
          <a:xfrm>
            <a:off x="6096000" y="296544"/>
            <a:ext cx="4305300" cy="523220"/>
          </a:xfrm>
          <a:prstGeom prst="rect">
            <a:avLst/>
          </a:prstGeom>
          <a:noFill/>
        </p:spPr>
        <p:txBody>
          <a:bodyPr wrap="square" rtlCol="0">
            <a:spAutoFit/>
          </a:bodyPr>
          <a:lstStyle/>
          <a:p>
            <a:r>
              <a:rPr lang="en-US" altLang="zh-CN" sz="2800" b="1" dirty="0" err="1">
                <a:solidFill>
                  <a:schemeClr val="bg1"/>
                </a:solidFill>
                <a:latin typeface="微软雅黑" panose="020B0503020204020204" pitchFamily="34" charset="-122"/>
                <a:ea typeface="微软雅黑" panose="020B0503020204020204" pitchFamily="34" charset="-122"/>
              </a:rPr>
              <a:t>Batchnorm</a:t>
            </a:r>
            <a:r>
              <a:rPr lang="zh-CN" altLang="en-US" sz="2800" b="1" dirty="0">
                <a:solidFill>
                  <a:schemeClr val="bg1"/>
                </a:solidFill>
                <a:latin typeface="微软雅黑" panose="020B0503020204020204" pitchFamily="34" charset="-122"/>
                <a:ea typeface="微软雅黑" panose="020B0503020204020204" pitchFamily="34" charset="-122"/>
              </a:rPr>
              <a:t>层</a:t>
            </a:r>
          </a:p>
        </p:txBody>
      </p:sp>
      <p:sp>
        <p:nvSpPr>
          <p:cNvPr id="22" name="文本框 21">
            <a:extLst>
              <a:ext uri="{FF2B5EF4-FFF2-40B4-BE49-F238E27FC236}">
                <a16:creationId xmlns:a16="http://schemas.microsoft.com/office/drawing/2014/main" id="{5FB6AA4A-4A68-4F8A-A6C7-8A104366BF39}"/>
              </a:ext>
            </a:extLst>
          </p:cNvPr>
          <p:cNvSpPr txBox="1"/>
          <p:nvPr/>
        </p:nvSpPr>
        <p:spPr>
          <a:xfrm>
            <a:off x="4723429" y="950316"/>
            <a:ext cx="7379267" cy="923330"/>
          </a:xfrm>
          <a:prstGeom prst="rect">
            <a:avLst/>
          </a:prstGeom>
          <a:noFill/>
        </p:spPr>
        <p:txBody>
          <a:bodyPr wrap="square" rtlCol="0">
            <a:spAutoFit/>
          </a:bodyPr>
          <a:lstStyle/>
          <a:p>
            <a:r>
              <a:rPr lang="zh-CN" altLang="en-US" dirty="0">
                <a:solidFill>
                  <a:schemeClr val="bg1"/>
                </a:solidFill>
              </a:rPr>
              <a:t>接下来是有关其反向传播，反向传播参考了大量博客，最主要的是看了</a:t>
            </a:r>
            <a:r>
              <a:rPr lang="en-US" altLang="zh-CN" dirty="0" err="1">
                <a:solidFill>
                  <a:schemeClr val="bg1"/>
                </a:solidFill>
              </a:rPr>
              <a:t>kratzert</a:t>
            </a:r>
            <a:r>
              <a:rPr lang="zh-CN" altLang="en-US" dirty="0">
                <a:solidFill>
                  <a:schemeClr val="bg1"/>
                </a:solidFill>
              </a:rPr>
              <a:t>有关反向传播的文章，他一步一步利用计算图推导实现才是我最终看懂，最后也是按照他的方法一步一步实现了有关代码：</a:t>
            </a:r>
          </a:p>
        </p:txBody>
      </p:sp>
      <p:sp>
        <p:nvSpPr>
          <p:cNvPr id="6" name="文本框 5">
            <a:extLst>
              <a:ext uri="{FF2B5EF4-FFF2-40B4-BE49-F238E27FC236}">
                <a16:creationId xmlns:a16="http://schemas.microsoft.com/office/drawing/2014/main" id="{2EC3E3E2-8635-4EF0-BEEB-1443EEBE5169}"/>
              </a:ext>
            </a:extLst>
          </p:cNvPr>
          <p:cNvSpPr txBox="1"/>
          <p:nvPr/>
        </p:nvSpPr>
        <p:spPr>
          <a:xfrm>
            <a:off x="290846" y="40279"/>
            <a:ext cx="4065294" cy="1938992"/>
          </a:xfrm>
          <a:prstGeom prst="rect">
            <a:avLst/>
          </a:prstGeom>
          <a:noFill/>
        </p:spPr>
        <p:txBody>
          <a:bodyPr wrap="square" rtlCol="0">
            <a:spAutoFit/>
          </a:bodyPr>
          <a:lstStyle/>
          <a:p>
            <a:r>
              <a:rPr lang="en-US" altLang="zh-CN" sz="2400" dirty="0" err="1">
                <a:solidFill>
                  <a:schemeClr val="bg1"/>
                </a:solidFill>
              </a:rPr>
              <a:t>Kratzert</a:t>
            </a:r>
            <a:r>
              <a:rPr lang="zh-CN" altLang="en-US" sz="2400" dirty="0">
                <a:solidFill>
                  <a:schemeClr val="bg1"/>
                </a:solidFill>
              </a:rPr>
              <a:t>网址如下：</a:t>
            </a:r>
            <a:endParaRPr lang="en-US" altLang="zh-CN" sz="2400" dirty="0">
              <a:solidFill>
                <a:schemeClr val="bg1"/>
              </a:solidFill>
            </a:endParaRPr>
          </a:p>
          <a:p>
            <a:r>
              <a:rPr lang="en-US" altLang="zh-CN" sz="2400" dirty="0">
                <a:solidFill>
                  <a:schemeClr val="bg1"/>
                </a:solidFill>
              </a:rPr>
              <a:t>https://kratzert.github.io/2016/02/12/understanding-the-gradient-flow-through-the-batch-normalization-layer.html</a:t>
            </a:r>
            <a:endParaRPr lang="zh-CN" altLang="en-US" sz="2400" dirty="0">
              <a:solidFill>
                <a:schemeClr val="bg1"/>
              </a:solidFill>
            </a:endParaRPr>
          </a:p>
        </p:txBody>
      </p:sp>
      <p:pic>
        <p:nvPicPr>
          <p:cNvPr id="9" name="图片 8">
            <a:extLst>
              <a:ext uri="{FF2B5EF4-FFF2-40B4-BE49-F238E27FC236}">
                <a16:creationId xmlns:a16="http://schemas.microsoft.com/office/drawing/2014/main" id="{1FACF938-8120-4E96-83C7-8828008771EB}"/>
              </a:ext>
            </a:extLst>
          </p:cNvPr>
          <p:cNvPicPr>
            <a:picLocks noChangeAspect="1"/>
          </p:cNvPicPr>
          <p:nvPr/>
        </p:nvPicPr>
        <p:blipFill>
          <a:blip r:embed="rId2"/>
          <a:stretch>
            <a:fillRect/>
          </a:stretch>
        </p:blipFill>
        <p:spPr>
          <a:xfrm>
            <a:off x="121944" y="1979271"/>
            <a:ext cx="4234196" cy="960994"/>
          </a:xfrm>
          <a:prstGeom prst="rect">
            <a:avLst/>
          </a:prstGeom>
        </p:spPr>
      </p:pic>
      <p:pic>
        <p:nvPicPr>
          <p:cNvPr id="11" name="图片 10">
            <a:extLst>
              <a:ext uri="{FF2B5EF4-FFF2-40B4-BE49-F238E27FC236}">
                <a16:creationId xmlns:a16="http://schemas.microsoft.com/office/drawing/2014/main" id="{DDEDB575-8DBF-4A86-9093-E43A0DB6B8D2}"/>
              </a:ext>
            </a:extLst>
          </p:cNvPr>
          <p:cNvPicPr>
            <a:picLocks noChangeAspect="1"/>
          </p:cNvPicPr>
          <p:nvPr/>
        </p:nvPicPr>
        <p:blipFill>
          <a:blip r:embed="rId3"/>
          <a:stretch>
            <a:fillRect/>
          </a:stretch>
        </p:blipFill>
        <p:spPr>
          <a:xfrm>
            <a:off x="4861836" y="2004198"/>
            <a:ext cx="6615161" cy="4743489"/>
          </a:xfrm>
          <a:prstGeom prst="rect">
            <a:avLst/>
          </a:prstGeom>
        </p:spPr>
      </p:pic>
    </p:spTree>
    <p:extLst>
      <p:ext uri="{BB962C8B-B14F-4D97-AF65-F5344CB8AC3E}">
        <p14:creationId xmlns:p14="http://schemas.microsoft.com/office/powerpoint/2010/main" val="655600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0846" y="3429000"/>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4723429" y="17343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02</a:t>
              </a:r>
              <a:endParaRPr lang="zh-CN" altLang="en-US" sz="4400" dirty="0">
                <a:solidFill>
                  <a:schemeClr val="bg1"/>
                </a:solidFill>
              </a:endParaRPr>
            </a:p>
          </p:txBody>
        </p:sp>
      </p:grpSp>
      <p:sp>
        <p:nvSpPr>
          <p:cNvPr id="15" name="文本框 14"/>
          <p:cNvSpPr txBox="1"/>
          <p:nvPr/>
        </p:nvSpPr>
        <p:spPr>
          <a:xfrm>
            <a:off x="6096000" y="296544"/>
            <a:ext cx="4305300" cy="523220"/>
          </a:xfrm>
          <a:prstGeom prst="rect">
            <a:avLst/>
          </a:prstGeom>
          <a:noFill/>
        </p:spPr>
        <p:txBody>
          <a:bodyPr wrap="square" rtlCol="0">
            <a:spAutoFit/>
          </a:bodyPr>
          <a:lstStyle/>
          <a:p>
            <a:r>
              <a:rPr lang="en-US" altLang="zh-CN" sz="2800" b="1" dirty="0" err="1">
                <a:solidFill>
                  <a:schemeClr val="bg1"/>
                </a:solidFill>
                <a:latin typeface="微软雅黑" panose="020B0503020204020204" pitchFamily="34" charset="-122"/>
                <a:ea typeface="微软雅黑" panose="020B0503020204020204" pitchFamily="34" charset="-122"/>
              </a:rPr>
              <a:t>Batchnorm</a:t>
            </a:r>
            <a:r>
              <a:rPr lang="zh-CN" altLang="en-US" sz="2800" b="1" dirty="0">
                <a:solidFill>
                  <a:schemeClr val="bg1"/>
                </a:solidFill>
                <a:latin typeface="微软雅黑" panose="020B0503020204020204" pitchFamily="34" charset="-122"/>
                <a:ea typeface="微软雅黑" panose="020B0503020204020204" pitchFamily="34" charset="-122"/>
              </a:rPr>
              <a:t>层</a:t>
            </a:r>
          </a:p>
        </p:txBody>
      </p:sp>
      <p:sp>
        <p:nvSpPr>
          <p:cNvPr id="6" name="文本框 5">
            <a:extLst>
              <a:ext uri="{FF2B5EF4-FFF2-40B4-BE49-F238E27FC236}">
                <a16:creationId xmlns:a16="http://schemas.microsoft.com/office/drawing/2014/main" id="{2EC3E3E2-8635-4EF0-BEEB-1443EEBE5169}"/>
              </a:ext>
            </a:extLst>
          </p:cNvPr>
          <p:cNvSpPr txBox="1"/>
          <p:nvPr/>
        </p:nvSpPr>
        <p:spPr>
          <a:xfrm>
            <a:off x="215132" y="678805"/>
            <a:ext cx="4065294" cy="1815882"/>
          </a:xfrm>
          <a:prstGeom prst="rect">
            <a:avLst/>
          </a:prstGeom>
          <a:noFill/>
        </p:spPr>
        <p:txBody>
          <a:bodyPr wrap="square" rtlCol="0">
            <a:spAutoFit/>
          </a:bodyPr>
          <a:lstStyle/>
          <a:p>
            <a:r>
              <a:rPr lang="zh-CN" altLang="en-US" sz="1600" dirty="0">
                <a:solidFill>
                  <a:schemeClr val="bg1"/>
                </a:solidFill>
              </a:rPr>
              <a:t>最终通过</a:t>
            </a:r>
            <a:r>
              <a:rPr lang="en-US" altLang="zh-CN" sz="1600" dirty="0" err="1">
                <a:solidFill>
                  <a:schemeClr val="bg1"/>
                </a:solidFill>
              </a:rPr>
              <a:t>module_test</a:t>
            </a:r>
            <a:r>
              <a:rPr lang="zh-CN" altLang="en-US" sz="1600" dirty="0">
                <a:solidFill>
                  <a:schemeClr val="bg1"/>
                </a:solidFill>
              </a:rPr>
              <a:t>层的时候发现前向传播没有错误，而反向传播却出现了错误，我怀疑是因为</a:t>
            </a:r>
            <a:r>
              <a:rPr lang="en-US" altLang="zh-CN" sz="1600" dirty="0">
                <a:solidFill>
                  <a:schemeClr val="bg1"/>
                </a:solidFill>
              </a:rPr>
              <a:t>torch</a:t>
            </a:r>
            <a:r>
              <a:rPr lang="zh-CN" altLang="en-US" sz="1600" dirty="0">
                <a:solidFill>
                  <a:schemeClr val="bg1"/>
                </a:solidFill>
              </a:rPr>
              <a:t>的</a:t>
            </a:r>
            <a:r>
              <a:rPr lang="en-US" altLang="zh-CN" sz="1600" dirty="0">
                <a:solidFill>
                  <a:schemeClr val="bg1"/>
                </a:solidFill>
              </a:rPr>
              <a:t>BN</a:t>
            </a:r>
            <a:r>
              <a:rPr lang="zh-CN" altLang="en-US" sz="1600" dirty="0">
                <a:solidFill>
                  <a:schemeClr val="bg1"/>
                </a:solidFill>
              </a:rPr>
              <a:t>存在</a:t>
            </a:r>
            <a:r>
              <a:rPr lang="en-US" altLang="zh-CN" sz="1600" dirty="0">
                <a:solidFill>
                  <a:schemeClr val="bg1"/>
                </a:solidFill>
              </a:rPr>
              <a:t>momentum</a:t>
            </a:r>
            <a:r>
              <a:rPr lang="zh-CN" altLang="en-US" sz="1600" dirty="0">
                <a:solidFill>
                  <a:schemeClr val="bg1"/>
                </a:solidFill>
              </a:rPr>
              <a:t>这个参数的原因，但是我目前仍然对这个参数什么意思有疑问，由于时间原因，忙着学后面的卷积与池化，没有继续讨论这个东西，本人打算以后继续探索一下。</a:t>
            </a:r>
          </a:p>
        </p:txBody>
      </p:sp>
      <p:pic>
        <p:nvPicPr>
          <p:cNvPr id="8" name="图片 7">
            <a:extLst>
              <a:ext uri="{FF2B5EF4-FFF2-40B4-BE49-F238E27FC236}">
                <a16:creationId xmlns:a16="http://schemas.microsoft.com/office/drawing/2014/main" id="{96194BD5-7549-4E68-9E4F-2F44187A6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722" y="950316"/>
            <a:ext cx="7694974" cy="5890470"/>
          </a:xfrm>
          <a:prstGeom prst="rect">
            <a:avLst/>
          </a:prstGeom>
        </p:spPr>
      </p:pic>
    </p:spTree>
    <p:extLst>
      <p:ext uri="{BB962C8B-B14F-4D97-AF65-F5344CB8AC3E}">
        <p14:creationId xmlns:p14="http://schemas.microsoft.com/office/powerpoint/2010/main" val="287751258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200" y="2986360"/>
            <a:ext cx="2514600" cy="707886"/>
          </a:xfrm>
          <a:prstGeom prst="rect">
            <a:avLst/>
          </a:prstGeom>
          <a:noFill/>
        </p:spPr>
        <p:txBody>
          <a:bodyPr wrap="square" rtlCol="0">
            <a:spAutoFit/>
          </a:bodyPr>
          <a:lstStyle/>
          <a:p>
            <a:r>
              <a:rPr lang="en-US" altLang="zh-CN" sz="4000" b="1" dirty="0">
                <a:solidFill>
                  <a:schemeClr val="bg1"/>
                </a:solidFill>
              </a:rPr>
              <a:t>CONTENT</a:t>
            </a:r>
            <a:endParaRPr lang="zh-CN" altLang="en-US" sz="4000" b="1" dirty="0">
              <a:solidFill>
                <a:schemeClr val="bg1"/>
              </a:solidFill>
            </a:endParaRPr>
          </a:p>
        </p:txBody>
      </p:sp>
      <p:grpSp>
        <p:nvGrpSpPr>
          <p:cNvPr id="3" name="组合 2"/>
          <p:cNvGrpSpPr/>
          <p:nvPr/>
        </p:nvGrpSpPr>
        <p:grpSpPr>
          <a:xfrm>
            <a:off x="4723429" y="173434"/>
            <a:ext cx="781050" cy="769441"/>
            <a:chOff x="5610225" y="983159"/>
            <a:chExt cx="781050" cy="769441"/>
          </a:xfrm>
        </p:grpSpPr>
        <p:sp>
          <p:nvSpPr>
            <p:cNvPr id="4" name="椭圆 3"/>
            <p:cNvSpPr/>
            <p:nvPr/>
          </p:nvSpPr>
          <p:spPr>
            <a:xfrm>
              <a:off x="5610225" y="990600"/>
              <a:ext cx="762000" cy="762000"/>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610225" y="983159"/>
              <a:ext cx="781050" cy="769441"/>
            </a:xfrm>
            <a:prstGeom prst="rect">
              <a:avLst/>
            </a:prstGeom>
            <a:noFill/>
          </p:spPr>
          <p:txBody>
            <a:bodyPr wrap="square" rtlCol="0">
              <a:spAutoFit/>
            </a:bodyPr>
            <a:lstStyle/>
            <a:p>
              <a:r>
                <a:rPr lang="en-US" altLang="zh-CN" sz="4400" dirty="0">
                  <a:solidFill>
                    <a:schemeClr val="bg1"/>
                  </a:solidFill>
                </a:rPr>
                <a:t>03</a:t>
              </a:r>
              <a:endParaRPr lang="zh-CN" altLang="en-US" sz="4400" dirty="0">
                <a:solidFill>
                  <a:schemeClr val="bg1"/>
                </a:solidFill>
              </a:endParaRPr>
            </a:p>
          </p:txBody>
        </p:sp>
      </p:grpSp>
      <p:sp>
        <p:nvSpPr>
          <p:cNvPr id="15" name="文本框 14"/>
          <p:cNvSpPr txBox="1"/>
          <p:nvPr/>
        </p:nvSpPr>
        <p:spPr>
          <a:xfrm>
            <a:off x="6096000" y="296544"/>
            <a:ext cx="4305300" cy="523220"/>
          </a:xfrm>
          <a:prstGeom prst="rect">
            <a:avLst/>
          </a:prstGeom>
          <a:noFill/>
        </p:spPr>
        <p:txBody>
          <a:bodyPr wrap="square" rtlCol="0">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激活函数</a:t>
            </a:r>
            <a:r>
              <a:rPr lang="en-US" altLang="zh-CN" sz="2800" b="1" dirty="0">
                <a:solidFill>
                  <a:schemeClr val="bg1"/>
                </a:solidFill>
                <a:latin typeface="微软雅黑" panose="020B0503020204020204" pitchFamily="34" charset="-122"/>
                <a:ea typeface="微软雅黑" panose="020B0503020204020204" pitchFamily="34" charset="-122"/>
              </a:rPr>
              <a:t>&amp;&amp;</a:t>
            </a:r>
            <a:r>
              <a:rPr lang="zh-CN" altLang="en-US" sz="2800" b="1" dirty="0">
                <a:solidFill>
                  <a:schemeClr val="bg1"/>
                </a:solidFill>
                <a:latin typeface="微软雅黑" panose="020B0503020204020204" pitchFamily="34" charset="-122"/>
                <a:ea typeface="微软雅黑" panose="020B0503020204020204" pitchFamily="34" charset="-122"/>
              </a:rPr>
              <a:t>损失函数</a:t>
            </a:r>
          </a:p>
        </p:txBody>
      </p:sp>
      <p:pic>
        <p:nvPicPr>
          <p:cNvPr id="9" name="图片 8">
            <a:extLst>
              <a:ext uri="{FF2B5EF4-FFF2-40B4-BE49-F238E27FC236}">
                <a16:creationId xmlns:a16="http://schemas.microsoft.com/office/drawing/2014/main" id="{0794F294-F9B5-4B01-9A19-D9690ECC4054}"/>
              </a:ext>
            </a:extLst>
          </p:cNvPr>
          <p:cNvPicPr>
            <a:picLocks noChangeAspect="1"/>
          </p:cNvPicPr>
          <p:nvPr/>
        </p:nvPicPr>
        <p:blipFill>
          <a:blip r:embed="rId2"/>
          <a:stretch>
            <a:fillRect/>
          </a:stretch>
        </p:blipFill>
        <p:spPr>
          <a:xfrm>
            <a:off x="2142846" y="1795527"/>
            <a:ext cx="5026749" cy="4881598"/>
          </a:xfrm>
          <a:prstGeom prst="rect">
            <a:avLst/>
          </a:prstGeom>
        </p:spPr>
      </p:pic>
      <p:pic>
        <p:nvPicPr>
          <p:cNvPr id="11" name="图片 10">
            <a:extLst>
              <a:ext uri="{FF2B5EF4-FFF2-40B4-BE49-F238E27FC236}">
                <a16:creationId xmlns:a16="http://schemas.microsoft.com/office/drawing/2014/main" id="{47557FD5-6221-4E68-8F9D-9DA2D92B2795}"/>
              </a:ext>
            </a:extLst>
          </p:cNvPr>
          <p:cNvPicPr>
            <a:picLocks noChangeAspect="1"/>
          </p:cNvPicPr>
          <p:nvPr/>
        </p:nvPicPr>
        <p:blipFill>
          <a:blip r:embed="rId3"/>
          <a:stretch>
            <a:fillRect/>
          </a:stretch>
        </p:blipFill>
        <p:spPr>
          <a:xfrm>
            <a:off x="6911885" y="1812260"/>
            <a:ext cx="5438815" cy="5045740"/>
          </a:xfrm>
          <a:prstGeom prst="rect">
            <a:avLst/>
          </a:prstGeom>
        </p:spPr>
      </p:pic>
      <p:sp>
        <p:nvSpPr>
          <p:cNvPr id="12" name="文本框 11">
            <a:extLst>
              <a:ext uri="{FF2B5EF4-FFF2-40B4-BE49-F238E27FC236}">
                <a16:creationId xmlns:a16="http://schemas.microsoft.com/office/drawing/2014/main" id="{653ACD5F-1197-4BC8-B014-1810A60F46DA}"/>
              </a:ext>
            </a:extLst>
          </p:cNvPr>
          <p:cNvSpPr txBox="1"/>
          <p:nvPr/>
        </p:nvSpPr>
        <p:spPr>
          <a:xfrm>
            <a:off x="2312209" y="984480"/>
            <a:ext cx="9071197" cy="646331"/>
          </a:xfrm>
          <a:prstGeom prst="rect">
            <a:avLst/>
          </a:prstGeom>
          <a:noFill/>
        </p:spPr>
        <p:txBody>
          <a:bodyPr wrap="square" rtlCol="0">
            <a:spAutoFit/>
          </a:bodyPr>
          <a:lstStyle/>
          <a:p>
            <a:r>
              <a:rPr lang="zh-CN" altLang="en-US" dirty="0">
                <a:solidFill>
                  <a:schemeClr val="bg1"/>
                </a:solidFill>
              </a:rPr>
              <a:t>两个激活函数实际上实现的比较简单，注意一下矩阵的乘法还有形状就行，另外</a:t>
            </a:r>
            <a:r>
              <a:rPr lang="en-US" altLang="zh-CN" dirty="0" err="1">
                <a:solidFill>
                  <a:schemeClr val="bg1"/>
                </a:solidFill>
              </a:rPr>
              <a:t>ReLU</a:t>
            </a:r>
            <a:r>
              <a:rPr lang="zh-CN" altLang="en-US" dirty="0">
                <a:solidFill>
                  <a:schemeClr val="bg1"/>
                </a:solidFill>
              </a:rPr>
              <a:t>函数实际上反向传播仅仅需要将上一级的梯度有关项设为</a:t>
            </a:r>
            <a:r>
              <a:rPr lang="en-US" altLang="zh-CN" dirty="0">
                <a:solidFill>
                  <a:schemeClr val="bg1"/>
                </a:solidFill>
              </a:rPr>
              <a:t>0</a:t>
            </a:r>
            <a:r>
              <a:rPr lang="zh-CN" altLang="en-US" dirty="0">
                <a:solidFill>
                  <a:schemeClr val="bg1"/>
                </a:solidFill>
              </a:rPr>
              <a:t>就可以了，这个小技巧比较有用</a:t>
            </a:r>
          </a:p>
        </p:txBody>
      </p:sp>
    </p:spTree>
    <p:extLst>
      <p:ext uri="{BB962C8B-B14F-4D97-AF65-F5344CB8AC3E}">
        <p14:creationId xmlns:p14="http://schemas.microsoft.com/office/powerpoint/2010/main" val="362770557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自定义设计方案">
  <a:themeElements>
    <a:clrScheme name="自定义 43">
      <a:dk1>
        <a:sysClr val="windowText" lastClr="000000"/>
      </a:dk1>
      <a:lt1>
        <a:sysClr val="window" lastClr="FFFFFF"/>
      </a:lt1>
      <a:dk2>
        <a:srgbClr val="44546A"/>
      </a:dk2>
      <a:lt2>
        <a:srgbClr val="E7E6E6"/>
      </a:lt2>
      <a:accent1>
        <a:srgbClr val="00F2CA"/>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503</TotalTime>
  <Words>883</Words>
  <Application>Microsoft Office PowerPoint</Application>
  <PresentationFormat>宽屏</PresentationFormat>
  <Paragraphs>94</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微软雅黑</vt:lpstr>
      <vt:lpstr>Arial</vt:lpstr>
      <vt:lpstr>Calibri</vt:lpstr>
      <vt:lpstr>Segoe UI Light</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逯 润雨</cp:lastModifiedBy>
  <cp:revision>38</cp:revision>
  <dcterms:created xsi:type="dcterms:W3CDTF">2015-07-31T08:15:03Z</dcterms:created>
  <dcterms:modified xsi:type="dcterms:W3CDTF">2021-08-03T07:02:17Z</dcterms:modified>
</cp:coreProperties>
</file>